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2"/>
  </p:notesMasterIdLst>
  <p:sldIdLst>
    <p:sldId id="256" r:id="rId2"/>
    <p:sldId id="266" r:id="rId3"/>
    <p:sldId id="286" r:id="rId4"/>
    <p:sldId id="284" r:id="rId5"/>
    <p:sldId id="289" r:id="rId6"/>
    <p:sldId id="270" r:id="rId7"/>
    <p:sldId id="297" r:id="rId8"/>
    <p:sldId id="267" r:id="rId9"/>
    <p:sldId id="269" r:id="rId10"/>
    <p:sldId id="271" r:id="rId11"/>
    <p:sldId id="273" r:id="rId12"/>
    <p:sldId id="291" r:id="rId13"/>
    <p:sldId id="272" r:id="rId14"/>
    <p:sldId id="275" r:id="rId15"/>
    <p:sldId id="276" r:id="rId16"/>
    <p:sldId id="277" r:id="rId17"/>
    <p:sldId id="280" r:id="rId18"/>
    <p:sldId id="279" r:id="rId19"/>
    <p:sldId id="292" r:id="rId20"/>
    <p:sldId id="258" r:id="rId21"/>
    <p:sldId id="281" r:id="rId22"/>
    <p:sldId id="282" r:id="rId23"/>
    <p:sldId id="296" r:id="rId24"/>
    <p:sldId id="299" r:id="rId25"/>
    <p:sldId id="285" r:id="rId26"/>
    <p:sldId id="283" r:id="rId27"/>
    <p:sldId id="278" r:id="rId28"/>
    <p:sldId id="295" r:id="rId29"/>
    <p:sldId id="294" r:id="rId30"/>
    <p:sldId id="264" r:id="rId31"/>
  </p:sldIdLst>
  <p:sldSz cx="9144000" cy="5143500" type="screen16x9"/>
  <p:notesSz cx="6858000" cy="9144000"/>
  <p:embeddedFontLst>
    <p:embeddedFont>
      <p:font typeface="Space Mono" panose="02010509030202000204" pitchFamily="49"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4"/>
    <p:restoredTop sz="85646"/>
  </p:normalViewPr>
  <p:slideViewPr>
    <p:cSldViewPr snapToGrid="0">
      <p:cViewPr varScale="1">
        <p:scale>
          <a:sx n="126" d="100"/>
          <a:sy n="126" d="100"/>
        </p:scale>
        <p:origin x="2296" y="48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are here map without the rest of the </a:t>
            </a:r>
            <a:r>
              <a:rPr lang="en-US" dirty="0" err="1"/>
              <a:t>contect</a:t>
            </a:r>
            <a:br>
              <a:rPr lang="en-US" dirty="0"/>
            </a:br>
            <a:r>
              <a:rPr lang="en-US" dirty="0"/>
              <a:t>The rest of the map is missing</a:t>
            </a:r>
          </a:p>
        </p:txBody>
      </p:sp>
    </p:spTree>
    <p:extLst>
      <p:ext uri="{BB962C8B-B14F-4D97-AF65-F5344CB8AC3E}">
        <p14:creationId xmlns:p14="http://schemas.microsoft.com/office/powerpoint/2010/main" val="1837275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2451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0" i="0" u="none" strike="noStrike" dirty="0">
                <a:solidFill>
                  <a:srgbClr val="B8BFC6"/>
                </a:solidFill>
                <a:effectLst/>
                <a:latin typeface="Helvetica Neue" panose="02000503000000020004" pitchFamily="2" charset="0"/>
              </a:rPr>
              <a:t>It is a process</a:t>
            </a:r>
          </a:p>
          <a:p>
            <a:pPr marL="742950" lvl="1" indent="-285750" algn="l">
              <a:buFont typeface="+mj-lt"/>
              <a:buAutoNum type="arabicPeriod"/>
            </a:pPr>
            <a:r>
              <a:rPr lang="en-US" b="0" i="0" u="none" strike="noStrike" dirty="0">
                <a:solidFill>
                  <a:srgbClr val="B8BFC6"/>
                </a:solidFill>
                <a:effectLst/>
                <a:latin typeface="Helvetica Neue" panose="02000503000000020004" pitchFamily="2" charset="0"/>
              </a:rPr>
              <a:t>Its been done before</a:t>
            </a:r>
          </a:p>
          <a:p>
            <a:pPr marL="742950" lvl="1" indent="-285750" algn="l">
              <a:buFont typeface="+mj-lt"/>
              <a:buAutoNum type="arabicPeriod"/>
            </a:pPr>
            <a:r>
              <a:rPr lang="en-US" b="0" i="0" u="none" strike="noStrike" dirty="0">
                <a:solidFill>
                  <a:srgbClr val="B8BFC6"/>
                </a:solidFill>
                <a:effectLst/>
                <a:latin typeface="Helvetica Neue" panose="02000503000000020004" pitchFamily="2" charset="0"/>
              </a:rPr>
              <a:t>Temporal Example</a:t>
            </a:r>
          </a:p>
          <a:p>
            <a:endParaRPr lang="en-US" dirty="0"/>
          </a:p>
          <a:p>
            <a:r>
              <a:rPr lang="en-US" dirty="0"/>
              <a:t>Alex Garnett</a:t>
            </a:r>
          </a:p>
          <a:p>
            <a:endParaRPr lang="en-US" dirty="0"/>
          </a:p>
          <a:p>
            <a:r>
              <a:rPr lang="en-US" dirty="0"/>
              <a:t>https://</a:t>
            </a:r>
            <a:r>
              <a:rPr lang="en-US" dirty="0" err="1"/>
              <a:t>www.youtube.com</a:t>
            </a:r>
            <a:r>
              <a:rPr lang="en-US" dirty="0"/>
              <a:t>/</a:t>
            </a:r>
            <a:r>
              <a:rPr lang="en-US" dirty="0" err="1"/>
              <a:t>watch?v</a:t>
            </a:r>
            <a:r>
              <a:rPr lang="en-US" dirty="0"/>
              <a:t>=n__</a:t>
            </a:r>
            <a:r>
              <a:rPr lang="en-US" dirty="0" err="1"/>
              <a:t>rXmGjwYY</a:t>
            </a:r>
            <a:endParaRPr lang="en-US" dirty="0"/>
          </a:p>
        </p:txBody>
      </p:sp>
    </p:spTree>
    <p:extLst>
      <p:ext uri="{BB962C8B-B14F-4D97-AF65-F5344CB8AC3E}">
        <p14:creationId xmlns:p14="http://schemas.microsoft.com/office/powerpoint/2010/main" val="2567356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0" i="0" u="none" strike="noStrike" dirty="0">
                <a:solidFill>
                  <a:srgbClr val="B8BFC6"/>
                </a:solidFill>
                <a:effectLst/>
                <a:latin typeface="Helvetica Neue" panose="02000503000000020004" pitchFamily="2" charset="0"/>
              </a:rPr>
              <a:t>Starting is easier than you think</a:t>
            </a:r>
          </a:p>
          <a:p>
            <a:pPr marL="742950" lvl="1" indent="-285750" algn="l">
              <a:buFont typeface="+mj-lt"/>
              <a:buAutoNum type="arabicPeriod"/>
            </a:pPr>
            <a:r>
              <a:rPr lang="en-US" b="0" i="0" u="none" strike="noStrike" dirty="0">
                <a:solidFill>
                  <a:srgbClr val="B8BFC6"/>
                </a:solidFill>
                <a:effectLst/>
                <a:latin typeface="Helvetica Neue" panose="02000503000000020004" pitchFamily="2" charset="0"/>
              </a:rPr>
              <a:t>Without any new tools</a:t>
            </a:r>
          </a:p>
          <a:p>
            <a:pPr marL="742950" lvl="1" indent="-285750" algn="l">
              <a:buFont typeface="+mj-lt"/>
              <a:buAutoNum type="arabicPeriod"/>
            </a:pPr>
            <a:endParaRPr lang="en-US" b="0" i="0" u="none" strike="noStrike" dirty="0">
              <a:solidFill>
                <a:srgbClr val="B8BFC6"/>
              </a:solidFill>
              <a:effectLst/>
              <a:latin typeface="Helvetica Neue" panose="02000503000000020004" pitchFamily="2" charset="0"/>
            </a:endParaRPr>
          </a:p>
          <a:p>
            <a:pPr marL="285750" lvl="0" indent="-285750" algn="l">
              <a:buFont typeface="+mj-lt"/>
              <a:buAutoNum type="arabicPeriod"/>
            </a:pPr>
            <a:r>
              <a:rPr lang="en-US" b="0" i="0" u="none" strike="noStrike" dirty="0">
                <a:solidFill>
                  <a:srgbClr val="B8BFC6"/>
                </a:solidFill>
                <a:effectLst/>
                <a:latin typeface="Helvetica Neue" panose="02000503000000020004" pitchFamily="2" charset="0"/>
              </a:rPr>
              <a:t>Its not that we don’t know the </a:t>
            </a:r>
            <a:r>
              <a:rPr lang="en-US" b="0" i="0" u="none" strike="noStrike" dirty="0" err="1">
                <a:solidFill>
                  <a:srgbClr val="B8BFC6"/>
                </a:solidFill>
                <a:effectLst/>
                <a:latin typeface="Helvetica Neue" panose="02000503000000020004" pitchFamily="2" charset="0"/>
              </a:rPr>
              <a:t>trhuth</a:t>
            </a:r>
            <a:r>
              <a:rPr lang="en-US" b="0" i="0" u="none" strike="noStrike" dirty="0">
                <a:solidFill>
                  <a:srgbClr val="B8BFC6"/>
                </a:solidFill>
                <a:effectLst/>
                <a:latin typeface="Helvetica Neue" panose="02000503000000020004" pitchFamily="2" charset="0"/>
              </a:rPr>
              <a:t>, its that we can’t use it!</a:t>
            </a:r>
          </a:p>
          <a:p>
            <a:endParaRPr lang="en-US" dirty="0"/>
          </a:p>
        </p:txBody>
      </p:sp>
    </p:spTree>
    <p:extLst>
      <p:ext uri="{BB962C8B-B14F-4D97-AF65-F5344CB8AC3E}">
        <p14:creationId xmlns:p14="http://schemas.microsoft.com/office/powerpoint/2010/main" val="470173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713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0" i="0" u="none" strike="noStrike" dirty="0">
                <a:solidFill>
                  <a:srgbClr val="B8BFC6"/>
                </a:solidFill>
                <a:effectLst/>
                <a:latin typeface="Helvetica Neue" panose="02000503000000020004" pitchFamily="2" charset="0"/>
              </a:rPr>
              <a:t>Warning: The delivery to operations chasm</a:t>
            </a:r>
          </a:p>
          <a:p>
            <a:pPr marL="742950" lvl="1" indent="-285750" algn="l">
              <a:buFont typeface="+mj-lt"/>
              <a:buAutoNum type="arabicPeriod"/>
            </a:pPr>
            <a:r>
              <a:rPr lang="en-US" b="0" i="0" u="none" strike="noStrike" dirty="0">
                <a:solidFill>
                  <a:srgbClr val="B8BFC6"/>
                </a:solidFill>
                <a:effectLst/>
                <a:latin typeface="Helvetica Neue" panose="02000503000000020004" pitchFamily="2" charset="0"/>
              </a:rPr>
              <a:t>Anecdote - Part 2</a:t>
            </a:r>
          </a:p>
          <a:p>
            <a:pPr marL="742950" lvl="1" indent="-285750" algn="l">
              <a:buFont typeface="+mj-lt"/>
              <a:buAutoNum type="arabicPeriod"/>
            </a:pPr>
            <a:r>
              <a:rPr lang="en-US" b="0" i="0" u="none" strike="noStrike" dirty="0">
                <a:solidFill>
                  <a:srgbClr val="B8BFC6"/>
                </a:solidFill>
                <a:effectLst/>
                <a:latin typeface="Helvetica Neue" panose="02000503000000020004" pitchFamily="2" charset="0"/>
              </a:rPr>
              <a:t>Quote from JH</a:t>
            </a:r>
          </a:p>
          <a:p>
            <a:pPr marL="742950" lvl="1" indent="-285750" algn="l">
              <a:buFont typeface="+mj-lt"/>
              <a:buAutoNum type="arabicPeriod"/>
            </a:pPr>
            <a:r>
              <a:rPr lang="en-US" b="0" i="0" u="none" strike="noStrike" dirty="0">
                <a:solidFill>
                  <a:srgbClr val="B8BFC6"/>
                </a:solidFill>
                <a:effectLst/>
                <a:latin typeface="Helvetica Neue" panose="02000503000000020004" pitchFamily="2" charset="0"/>
              </a:rPr>
              <a:t>Lets learn from history</a:t>
            </a:r>
          </a:p>
          <a:p>
            <a:pPr marL="742950" lvl="1" indent="-285750" algn="l">
              <a:buFont typeface="+mj-lt"/>
              <a:buAutoNum type="arabicPeriod"/>
            </a:pPr>
            <a:r>
              <a:rPr lang="en-US" b="0" i="0" u="none" strike="noStrike" dirty="0">
                <a:solidFill>
                  <a:srgbClr val="B8BFC6"/>
                </a:solidFill>
                <a:effectLst/>
                <a:latin typeface="Helvetica Neue" panose="02000503000000020004" pitchFamily="2" charset="0"/>
              </a:rPr>
              <a:t>Embrace the DRY</a:t>
            </a:r>
          </a:p>
          <a:p>
            <a:endParaRPr lang="en-US" dirty="0"/>
          </a:p>
        </p:txBody>
      </p:sp>
    </p:spTree>
    <p:extLst>
      <p:ext uri="{BB962C8B-B14F-4D97-AF65-F5344CB8AC3E}">
        <p14:creationId xmlns:p14="http://schemas.microsoft.com/office/powerpoint/2010/main" val="805826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Better solution</a:t>
            </a:r>
          </a:p>
          <a:p>
            <a:r>
              <a:rPr lang="en-US" dirty="0"/>
              <a:t>Less time wasted</a:t>
            </a:r>
          </a:p>
          <a:p>
            <a:r>
              <a:rPr lang="en-US" dirty="0"/>
              <a:t>Never discourage “wandering” but sometimes you have to get something done</a:t>
            </a:r>
          </a:p>
        </p:txBody>
      </p:sp>
    </p:spTree>
    <p:extLst>
      <p:ext uri="{BB962C8B-B14F-4D97-AF65-F5344CB8AC3E}">
        <p14:creationId xmlns:p14="http://schemas.microsoft.com/office/powerpoint/2010/main" val="1542820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6132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760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b="0" i="0" u="none" strike="noStrike" dirty="0">
                <a:solidFill>
                  <a:srgbClr val="B8BFC6"/>
                </a:solidFill>
                <a:effectLst/>
                <a:latin typeface="Helvetica Neue" panose="02000503000000020004" pitchFamily="2" charset="0"/>
              </a:rPr>
              <a:t>Networking has been a bottleneck to service delivery</a:t>
            </a:r>
          </a:p>
          <a:p>
            <a:pPr algn="l">
              <a:buFont typeface="+mj-lt"/>
              <a:buAutoNum type="arabicPeriod"/>
            </a:pPr>
            <a:r>
              <a:rPr lang="en-US" b="0" i="0" u="none" strike="noStrike" dirty="0">
                <a:solidFill>
                  <a:srgbClr val="B8BFC6"/>
                </a:solidFill>
                <a:effectLst/>
                <a:latin typeface="Helvetica Neue" panose="02000503000000020004" pitchFamily="2" charset="0"/>
              </a:rPr>
              <a:t>Networking has been slow to embrace automation</a:t>
            </a:r>
          </a:p>
          <a:p>
            <a:pPr algn="l">
              <a:buFont typeface="+mj-lt"/>
              <a:buAutoNum type="arabicPeriod"/>
            </a:pPr>
            <a:r>
              <a:rPr lang="en-US" b="0" i="0" u="none" strike="noStrike" dirty="0">
                <a:solidFill>
                  <a:srgbClr val="B8BFC6"/>
                </a:solidFill>
                <a:effectLst/>
                <a:latin typeface="Helvetica Neue" panose="02000503000000020004" pitchFamily="2" charset="0"/>
              </a:rPr>
              <a:t>Debate degrees</a:t>
            </a:r>
          </a:p>
          <a:p>
            <a:pPr algn="l">
              <a:buFont typeface="+mj-lt"/>
              <a:buAutoNum type="arabicPeriod"/>
            </a:pPr>
            <a:r>
              <a:rPr lang="en-US" b="0" i="0" u="none" strike="noStrike" dirty="0">
                <a:solidFill>
                  <a:srgbClr val="B8BFC6"/>
                </a:solidFill>
                <a:effectLst/>
                <a:latin typeface="Helvetica Neue" panose="02000503000000020004" pitchFamily="2" charset="0"/>
              </a:rPr>
              <a:t>Would we be here if...</a:t>
            </a:r>
          </a:p>
          <a:p>
            <a:endParaRPr lang="en-US" dirty="0"/>
          </a:p>
          <a:p>
            <a:r>
              <a:rPr lang="en-US" dirty="0"/>
              <a:t>If there was unlimited funding and an available workforce so that the networking service delivered as fast or significantly faster 24x7 would that work?  </a:t>
            </a:r>
          </a:p>
          <a:p>
            <a:r>
              <a:rPr lang="en-US" dirty="0"/>
              <a:t>Cloud teams showed what could be done with automation so really what we have been asking is “why cant networking operate like cloud providers” who can </a:t>
            </a:r>
            <a:r>
              <a:rPr lang="en-US" dirty="0" err="1"/>
              <a:t>sping</a:t>
            </a:r>
            <a:r>
              <a:rPr lang="en-US" dirty="0"/>
              <a:t> up a fully formed server on demand and within minutes.</a:t>
            </a:r>
          </a:p>
        </p:txBody>
      </p:sp>
    </p:spTree>
    <p:extLst>
      <p:ext uri="{BB962C8B-B14F-4D97-AF65-F5344CB8AC3E}">
        <p14:creationId xmlns:p14="http://schemas.microsoft.com/office/powerpoint/2010/main" val="3266679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=lAnruEKBBF4</a:t>
            </a:r>
          </a:p>
        </p:txBody>
      </p:sp>
    </p:spTree>
    <p:extLst>
      <p:ext uri="{BB962C8B-B14F-4D97-AF65-F5344CB8AC3E}">
        <p14:creationId xmlns:p14="http://schemas.microsoft.com/office/powerpoint/2010/main" val="158323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4761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 have learned by being part of this community</a:t>
            </a:r>
          </a:p>
          <a:p>
            <a:r>
              <a:rPr lang="en-US" dirty="0"/>
              <a:t>1. Network automation is software development</a:t>
            </a:r>
          </a:p>
          <a:p>
            <a:r>
              <a:rPr lang="en-US" dirty="0"/>
              <a:t>2. we have to differentiate personal productivity and growth from service delivery</a:t>
            </a:r>
          </a:p>
          <a:p>
            <a:r>
              <a:rPr lang="en-US" dirty="0"/>
              <a:t>3. we have a long road ahead educating leadership</a:t>
            </a:r>
          </a:p>
          <a:p>
            <a:r>
              <a:rPr lang="en-US" dirty="0"/>
              <a:t>4. we have all the tools we need</a:t>
            </a:r>
          </a:p>
          <a:p>
            <a:r>
              <a:rPr lang="en-US" dirty="0"/>
              <a:t>5. </a:t>
            </a:r>
          </a:p>
        </p:txBody>
      </p:sp>
    </p:spTree>
    <p:extLst>
      <p:ext uri="{BB962C8B-B14F-4D97-AF65-F5344CB8AC3E}">
        <p14:creationId xmlns:p14="http://schemas.microsoft.com/office/powerpoint/2010/main" val="3237420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3398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673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err="1"/>
              <a:t>Hodně</a:t>
            </a:r>
            <a:r>
              <a:rPr lang="en-US" b="1" dirty="0"/>
              <a:t> </a:t>
            </a:r>
            <a:r>
              <a:rPr lang="en-US" b="1" dirty="0" err="1"/>
              <a:t>štěstí</a:t>
            </a:r>
            <a:r>
              <a:rPr lang="en-US" dirty="0"/>
              <a:t> = Good luck</a:t>
            </a:r>
            <a:br>
              <a:rPr lang="en-US" dirty="0"/>
            </a:br>
            <a:r>
              <a:rPr lang="en-US" b="1" dirty="0" err="1"/>
              <a:t>Pevné</a:t>
            </a:r>
            <a:r>
              <a:rPr lang="en-US" b="1" dirty="0"/>
              <a:t> </a:t>
            </a:r>
            <a:r>
              <a:rPr lang="en-US" b="1" dirty="0" err="1"/>
              <a:t>zdraví</a:t>
            </a:r>
            <a:r>
              <a:rPr lang="en-US" dirty="0"/>
              <a:t> = Strong (good) health</a:t>
            </a:r>
          </a:p>
          <a:p>
            <a:endParaRPr lang="en-US" dirty="0"/>
          </a:p>
          <a:p>
            <a:r>
              <a:rPr lang="en-US" dirty="0"/>
              <a:t>Thank you</a:t>
            </a:r>
          </a:p>
        </p:txBody>
      </p:sp>
    </p:spTree>
    <p:extLst>
      <p:ext uri="{BB962C8B-B14F-4D97-AF65-F5344CB8AC3E}">
        <p14:creationId xmlns:p14="http://schemas.microsoft.com/office/powerpoint/2010/main" val="3586241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called it network automation….but what was it really?  Did we think the network engineers were not going to notice it was software development?</a:t>
            </a:r>
          </a:p>
          <a:p>
            <a:r>
              <a:rPr lang="en-US" dirty="0"/>
              <a:t>Its not medicine…its candy! it’s a cherry flavored gummy!</a:t>
            </a:r>
          </a:p>
          <a:p>
            <a:endParaRPr lang="en-US" dirty="0"/>
          </a:p>
          <a:p>
            <a:r>
              <a:rPr lang="en-US" dirty="0"/>
              <a:t>Is network automation like DNS or like ITIL?</a:t>
            </a:r>
          </a:p>
          <a:p>
            <a:endParaRPr lang="en-US" dirty="0"/>
          </a:p>
          <a:p>
            <a:r>
              <a:rPr lang="en-US" dirty="0"/>
              <a:t>Are we the TDM engineers? Railing against IP Telephony?  Yes and No</a:t>
            </a:r>
          </a:p>
          <a:p>
            <a:r>
              <a:rPr lang="en-US" dirty="0"/>
              <a:t>Network automation is a technique to offer higher quality and speedier networking </a:t>
            </a:r>
            <a:r>
              <a:rPr lang="en-US" dirty="0" err="1"/>
              <a:t>worflows</a:t>
            </a:r>
            <a:r>
              <a:rPr lang="en-US" dirty="0"/>
              <a:t>.   It is not a service in and of itself.  Its not DNS.  Its not even IP Telephony.</a:t>
            </a:r>
          </a:p>
          <a:p>
            <a:endParaRPr lang="en-US" dirty="0"/>
          </a:p>
          <a:p>
            <a:r>
              <a:rPr lang="en-US" dirty="0"/>
              <a:t>There was a fundamental disconnect between cloud and a multivendor </a:t>
            </a:r>
            <a:r>
              <a:rPr lang="en-US" dirty="0" err="1"/>
              <a:t>mutli</a:t>
            </a:r>
            <a:r>
              <a:rPr lang="en-US" dirty="0"/>
              <a:t> team brownfield networks, feature gaps across network </a:t>
            </a:r>
            <a:r>
              <a:rPr lang="en-US" dirty="0" err="1"/>
              <a:t>estantes</a:t>
            </a:r>
            <a:endParaRPr lang="en-US" dirty="0"/>
          </a:p>
        </p:txBody>
      </p:sp>
    </p:spTree>
    <p:extLst>
      <p:ext uri="{BB962C8B-B14F-4D97-AF65-F5344CB8AC3E}">
        <p14:creationId xmlns:p14="http://schemas.microsoft.com/office/powerpoint/2010/main" val="3386166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rethinkingsoftware.substack.com</a:t>
            </a:r>
            <a:r>
              <a:rPr lang="en-US" dirty="0"/>
              <a:t>/p/in-retrospect-</a:t>
            </a:r>
            <a:r>
              <a:rPr lang="en-US" dirty="0" err="1"/>
              <a:t>devops</a:t>
            </a:r>
            <a:r>
              <a:rPr lang="en-US" dirty="0"/>
              <a:t>-was-a-bad-idea</a:t>
            </a:r>
          </a:p>
        </p:txBody>
      </p:sp>
    </p:spTree>
    <p:extLst>
      <p:ext uri="{BB962C8B-B14F-4D97-AF65-F5344CB8AC3E}">
        <p14:creationId xmlns:p14="http://schemas.microsoft.com/office/powerpoint/2010/main" val="26789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https://</a:t>
            </a:r>
            <a:r>
              <a:rPr lang="en-US" dirty="0" err="1"/>
              <a:t>www.youtube.com</a:t>
            </a:r>
            <a:r>
              <a:rPr lang="en-US" dirty="0"/>
              <a:t>/</a:t>
            </a:r>
            <a:r>
              <a:rPr lang="en-US" dirty="0" err="1"/>
              <a:t>watch?v</a:t>
            </a:r>
            <a:r>
              <a:rPr lang="en-US" dirty="0"/>
              <a:t>=hOPhqi8Qlcc</a:t>
            </a:r>
          </a:p>
          <a:p>
            <a:endParaRPr lang="en-US" dirty="0"/>
          </a:p>
        </p:txBody>
      </p:sp>
    </p:spTree>
    <p:extLst>
      <p:ext uri="{BB962C8B-B14F-4D97-AF65-F5344CB8AC3E}">
        <p14:creationId xmlns:p14="http://schemas.microsoft.com/office/powerpoint/2010/main" val="397413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 few years out of university I left the software development team and started with the networking team.  One day my boss asks me what I know about structured cabling.  I tell him “Nothing” to which he responds.  ”You better learn”</a:t>
            </a:r>
          </a:p>
          <a:p>
            <a:r>
              <a:rPr lang="en-US" dirty="0"/>
              <a:t>A few months later I am standing in front of a review board comprised of many of the senior mission managers at NASAs/JPL.  The chair of the board is a gentleman named Dick Matheson.  Id say the Lab was collectively terrified of him.  He could kill a project with a look.  He was famous for his brutal brevity and evisceration skills and his bowties.  Professionally that may still be the most terrifying presentation of my life.  I go through my requirements matrix and then my design document showing how each component references back to the requirements, talk about the standards we will follow,  selection criteria for cabling vendors, how we are going to test and manage the system, all the way down to the labeling standard we will use to identify each cabling run.</a:t>
            </a:r>
          </a:p>
          <a:p>
            <a:endParaRPr lang="en-US" dirty="0"/>
          </a:p>
          <a:p>
            <a:r>
              <a:rPr lang="en-US" dirty="0"/>
              <a:t>I conclude my presentation and now its time for the board to tear me to shreds.</a:t>
            </a:r>
          </a:p>
          <a:p>
            <a:endParaRPr lang="en-US" dirty="0"/>
          </a:p>
          <a:p>
            <a:r>
              <a:rPr lang="en-US" dirty="0"/>
              <a:t>Mr. Matheson asks “Who did this?”  at which point </a:t>
            </a:r>
            <a:r>
              <a:rPr lang="en-US" dirty="0" err="1"/>
              <a:t>Im</a:t>
            </a:r>
            <a:r>
              <a:rPr lang="en-US" dirty="0"/>
              <a:t> mentally starting to pack my desk.  </a:t>
            </a:r>
          </a:p>
          <a:p>
            <a:endParaRPr lang="en-US" dirty="0"/>
          </a:p>
          <a:p>
            <a:r>
              <a:rPr lang="en-US" dirty="0"/>
              <a:t>Nothing for it, I have to </a:t>
            </a:r>
            <a:r>
              <a:rPr lang="en-US" dirty="0" err="1"/>
              <a:t>answer..”I</a:t>
            </a:r>
            <a:r>
              <a:rPr lang="en-US" dirty="0"/>
              <a:t> did sir, but with quite a bit of help”.  Brief nod.  ”Who came up with the labeling standard”…I'm pretty sure I was starting to fold into the fetal position at this point.   “I did, sir”</a:t>
            </a:r>
          </a:p>
          <a:p>
            <a:endParaRPr lang="en-US" dirty="0"/>
          </a:p>
          <a:p>
            <a:r>
              <a:rPr lang="en-US" dirty="0"/>
              <a:t>”Good job” “well thought out labeling scheme”.</a:t>
            </a:r>
          </a:p>
          <a:p>
            <a:endParaRPr lang="en-US" dirty="0"/>
          </a:p>
          <a:p>
            <a:r>
              <a:rPr lang="en-US" dirty="0"/>
              <a:t>At that point everyone on the review board, packed up their notebooks and left.</a:t>
            </a:r>
          </a:p>
          <a:p>
            <a:endParaRPr lang="en-US" dirty="0"/>
          </a:p>
          <a:p>
            <a:r>
              <a:rPr lang="en-US" dirty="0"/>
              <a:t>I was bewildered.  My boss comes over and </a:t>
            </a:r>
            <a:r>
              <a:rPr lang="en-US" dirty="0" err="1"/>
              <a:t>says..OK</a:t>
            </a:r>
            <a:r>
              <a:rPr lang="en-US" dirty="0"/>
              <a:t>…we passed the review board. Lets get started….Thats it? I shriek.   He chuckles…that was high praise from Dick Matheson.  That was a parade.  We got the green light.</a:t>
            </a:r>
          </a:p>
        </p:txBody>
      </p:sp>
    </p:spTree>
    <p:extLst>
      <p:ext uri="{BB962C8B-B14F-4D97-AF65-F5344CB8AC3E}">
        <p14:creationId xmlns:p14="http://schemas.microsoft.com/office/powerpoint/2010/main" val="4255158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so we started with operations</a:t>
            </a:r>
          </a:p>
          <a:p>
            <a:r>
              <a:rPr lang="en-US" dirty="0"/>
              <a:t>And we struggled with the meaning of “source of truth”</a:t>
            </a:r>
          </a:p>
          <a:p>
            <a:r>
              <a:rPr lang="en-US" dirty="0"/>
              <a:t>And soon the tool scape was overwhelming</a:t>
            </a:r>
          </a:p>
          <a:p>
            <a:endParaRPr lang="en-US" dirty="0"/>
          </a:p>
          <a:p>
            <a:endParaRPr lang="en-US" dirty="0"/>
          </a:p>
          <a:p>
            <a:endParaRPr lang="en-US" dirty="0"/>
          </a:p>
          <a:p>
            <a:r>
              <a:rPr lang="en-US" dirty="0"/>
              <a:t>I do think the focus has started to shift, in no small part due to this community</a:t>
            </a:r>
          </a:p>
          <a:p>
            <a:endParaRPr lang="en-US" dirty="0"/>
          </a:p>
          <a:p>
            <a:endParaRPr lang="en-US" dirty="0"/>
          </a:p>
        </p:txBody>
      </p:sp>
    </p:spTree>
    <p:extLst>
      <p:ext uri="{BB962C8B-B14F-4D97-AF65-F5344CB8AC3E}">
        <p14:creationId xmlns:p14="http://schemas.microsoft.com/office/powerpoint/2010/main" val="2953842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are you going to operate if no one is thinking about the next…service, technology, feature….?</a:t>
            </a:r>
          </a:p>
          <a:p>
            <a:r>
              <a:rPr lang="en-US" dirty="0"/>
              <a:t>Software developers have the opposite problem </a:t>
            </a:r>
          </a:p>
          <a:p>
            <a:r>
              <a:rPr lang="en-US" dirty="0"/>
              <a:t>So this is a marriage made in heaven?</a:t>
            </a:r>
          </a:p>
        </p:txBody>
      </p:sp>
    </p:spTree>
    <p:extLst>
      <p:ext uri="{BB962C8B-B14F-4D97-AF65-F5344CB8AC3E}">
        <p14:creationId xmlns:p14="http://schemas.microsoft.com/office/powerpoint/2010/main" val="565107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is it so hard to define network automation, source of truth,  why is it so hard to develop a framework?</a:t>
            </a:r>
          </a:p>
          <a:p>
            <a:endParaRPr lang="en-US" dirty="0"/>
          </a:p>
          <a:p>
            <a:r>
              <a:rPr lang="en-US" dirty="0"/>
              <a:t>There is value in starting in the middle…you learn what not to do and it’s a big payoff </a:t>
            </a:r>
          </a:p>
        </p:txBody>
      </p:sp>
    </p:spTree>
    <p:extLst>
      <p:ext uri="{BB962C8B-B14F-4D97-AF65-F5344CB8AC3E}">
        <p14:creationId xmlns:p14="http://schemas.microsoft.com/office/powerpoint/2010/main" val="105198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889300"/>
            <a:ext cx="8520600" cy="1920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44115"/>
            <a:ext cx="8520600" cy="741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rotWithShape="1">
          <a:blip r:embed="rId2">
            <a:alphaModFix/>
          </a:blip>
          <a:srcRect/>
          <a:stretch/>
        </p:blipFill>
        <p:spPr>
          <a:xfrm>
            <a:off x="169400" y="249325"/>
            <a:ext cx="2125249" cy="423550"/>
          </a:xfrm>
          <a:prstGeom prst="rect">
            <a:avLst/>
          </a:prstGeom>
          <a:noFill/>
          <a:ln>
            <a:noFill/>
          </a:ln>
        </p:spPr>
      </p:pic>
      <p:sp>
        <p:nvSpPr>
          <p:cNvPr id="14" name="Google Shape;14;p2"/>
          <p:cNvSpPr txBox="1">
            <a:spLocks noGrp="1"/>
          </p:cNvSpPr>
          <p:nvPr>
            <p:ph type="body" idx="2"/>
          </p:nvPr>
        </p:nvSpPr>
        <p:spPr>
          <a:xfrm>
            <a:off x="1246663" y="3585725"/>
            <a:ext cx="6650700" cy="360000"/>
          </a:xfrm>
          <a:prstGeom prst="rect">
            <a:avLst/>
          </a:prstGeom>
          <a:noFill/>
          <a:ln>
            <a:noFill/>
          </a:ln>
        </p:spPr>
        <p:txBody>
          <a:bodyPr spcFirstLastPara="1" wrap="square" lIns="91425" tIns="91425" rIns="91425" bIns="91425" anchor="t" anchorCtr="0">
            <a:normAutofit/>
          </a:bodyPr>
          <a:lstStyle>
            <a:lvl1pPr marL="457200" lvl="0" indent="-406400" algn="l">
              <a:lnSpc>
                <a:spcPct val="115000"/>
              </a:lnSpc>
              <a:spcBef>
                <a:spcPts val="0"/>
              </a:spcBef>
              <a:spcAft>
                <a:spcPts val="0"/>
              </a:spcAft>
              <a:buSzPts val="2800"/>
              <a:buChar char="●"/>
              <a:defRPr/>
            </a:lvl1pPr>
            <a:lvl2pPr marL="914400" lvl="1" indent="-381000" algn="l">
              <a:lnSpc>
                <a:spcPct val="115000"/>
              </a:lnSpc>
              <a:spcBef>
                <a:spcPts val="0"/>
              </a:spcBef>
              <a:spcAft>
                <a:spcPts val="0"/>
              </a:spcAft>
              <a:buSzPts val="2400"/>
              <a:buChar char="○"/>
              <a:defRPr/>
            </a:lvl2pPr>
            <a:lvl3pPr marL="1371600" lvl="2" indent="-368300" algn="l">
              <a:lnSpc>
                <a:spcPct val="115000"/>
              </a:lnSpc>
              <a:spcBef>
                <a:spcPts val="0"/>
              </a:spcBef>
              <a:spcAft>
                <a:spcPts val="0"/>
              </a:spcAft>
              <a:buSzPts val="2200"/>
              <a:buChar char="■"/>
              <a:defRPr/>
            </a:lvl3pPr>
            <a:lvl4pPr marL="1828800" lvl="3" indent="-355600" algn="l">
              <a:lnSpc>
                <a:spcPct val="115000"/>
              </a:lnSpc>
              <a:spcBef>
                <a:spcPts val="0"/>
              </a:spcBef>
              <a:spcAft>
                <a:spcPts val="0"/>
              </a:spcAft>
              <a:buSzPts val="2000"/>
              <a:buChar char="●"/>
              <a:defRPr/>
            </a:lvl4pPr>
            <a:lvl5pPr marL="2286000" lvl="4" indent="-355600" algn="l">
              <a:lnSpc>
                <a:spcPct val="115000"/>
              </a:lnSpc>
              <a:spcBef>
                <a:spcPts val="0"/>
              </a:spcBef>
              <a:spcAft>
                <a:spcPts val="0"/>
              </a:spcAft>
              <a:buSzPts val="2000"/>
              <a:buChar char="○"/>
              <a:defRPr/>
            </a:lvl5pPr>
            <a:lvl6pPr marL="2743200" lvl="5" indent="-355600" algn="l">
              <a:lnSpc>
                <a:spcPct val="115000"/>
              </a:lnSpc>
              <a:spcBef>
                <a:spcPts val="0"/>
              </a:spcBef>
              <a:spcAft>
                <a:spcPts val="0"/>
              </a:spcAft>
              <a:buSzPts val="2000"/>
              <a:buChar char="■"/>
              <a:defRPr/>
            </a:lvl6pPr>
            <a:lvl7pPr marL="3200400" lvl="6" indent="-355600" algn="l">
              <a:lnSpc>
                <a:spcPct val="115000"/>
              </a:lnSpc>
              <a:spcBef>
                <a:spcPts val="0"/>
              </a:spcBef>
              <a:spcAft>
                <a:spcPts val="0"/>
              </a:spcAft>
              <a:buSzPts val="2000"/>
              <a:buChar char="●"/>
              <a:defRPr/>
            </a:lvl7pPr>
            <a:lvl8pPr marL="3657600" lvl="7" indent="-355600" algn="l">
              <a:lnSpc>
                <a:spcPct val="115000"/>
              </a:lnSpc>
              <a:spcBef>
                <a:spcPts val="0"/>
              </a:spcBef>
              <a:spcAft>
                <a:spcPts val="0"/>
              </a:spcAft>
              <a:buSzPts val="2000"/>
              <a:buChar char="○"/>
              <a:defRPr/>
            </a:lvl8pPr>
            <a:lvl9pPr marL="4114800" lvl="8" indent="-355600" algn="l">
              <a:lnSpc>
                <a:spcPct val="115000"/>
              </a:lnSpc>
              <a:spcBef>
                <a:spcPts val="0"/>
              </a:spcBef>
              <a:spcAft>
                <a:spcPts val="0"/>
              </a:spcAft>
              <a:buSzPts val="2000"/>
              <a:buChar char="■"/>
              <a:defRPr/>
            </a:lvl9pPr>
          </a:lstStyle>
          <a:p>
            <a:endParaRPr/>
          </a:p>
        </p:txBody>
      </p:sp>
      <p:pic>
        <p:nvPicPr>
          <p:cNvPr id="15" name="Google Shape;15;p2" title="AC3 dark-bg tagline.png"/>
          <p:cNvPicPr preferRelativeResize="0"/>
          <p:nvPr/>
        </p:nvPicPr>
        <p:blipFill rotWithShape="1">
          <a:blip r:embed="rId3">
            <a:alphaModFix/>
          </a:blip>
          <a:srcRect t="36569" b="36569"/>
          <a:stretch/>
        </p:blipFill>
        <p:spPr>
          <a:xfrm>
            <a:off x="84699" y="4156222"/>
            <a:ext cx="8974602" cy="96405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18" name="Google Shape;18;p3"/>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t" anchorCtr="0">
            <a:normAutofit/>
          </a:bodyPr>
          <a:lstStyle>
            <a:lvl1pPr marL="457200" lvl="0" indent="-406400" algn="l">
              <a:lnSpc>
                <a:spcPct val="115000"/>
              </a:lnSpc>
              <a:spcBef>
                <a:spcPts val="0"/>
              </a:spcBef>
              <a:spcAft>
                <a:spcPts val="0"/>
              </a:spcAft>
              <a:buSzPts val="2800"/>
              <a:buChar char="●"/>
              <a:defRPr/>
            </a:lvl1pPr>
            <a:lvl2pPr marL="914400" lvl="1" indent="-381000" algn="l">
              <a:lnSpc>
                <a:spcPct val="115000"/>
              </a:lnSpc>
              <a:spcBef>
                <a:spcPts val="0"/>
              </a:spcBef>
              <a:spcAft>
                <a:spcPts val="0"/>
              </a:spcAft>
              <a:buSzPts val="2400"/>
              <a:buChar char="○"/>
              <a:defRPr/>
            </a:lvl2pPr>
            <a:lvl3pPr marL="1371600" lvl="2" indent="-368300" algn="l">
              <a:lnSpc>
                <a:spcPct val="115000"/>
              </a:lnSpc>
              <a:spcBef>
                <a:spcPts val="0"/>
              </a:spcBef>
              <a:spcAft>
                <a:spcPts val="0"/>
              </a:spcAft>
              <a:buSzPts val="2200"/>
              <a:buChar char="■"/>
              <a:defRPr/>
            </a:lvl3pPr>
            <a:lvl4pPr marL="1828800" lvl="3" indent="-355600" algn="l">
              <a:lnSpc>
                <a:spcPct val="115000"/>
              </a:lnSpc>
              <a:spcBef>
                <a:spcPts val="0"/>
              </a:spcBef>
              <a:spcAft>
                <a:spcPts val="0"/>
              </a:spcAft>
              <a:buSzPts val="2000"/>
              <a:buChar char="●"/>
              <a:defRPr/>
            </a:lvl4pPr>
            <a:lvl5pPr marL="2286000" lvl="4" indent="-355600" algn="l">
              <a:lnSpc>
                <a:spcPct val="115000"/>
              </a:lnSpc>
              <a:spcBef>
                <a:spcPts val="0"/>
              </a:spcBef>
              <a:spcAft>
                <a:spcPts val="0"/>
              </a:spcAft>
              <a:buSzPts val="2000"/>
              <a:buChar char="○"/>
              <a:defRPr/>
            </a:lvl5pPr>
            <a:lvl6pPr marL="2743200" lvl="5" indent="-355600" algn="l">
              <a:lnSpc>
                <a:spcPct val="115000"/>
              </a:lnSpc>
              <a:spcBef>
                <a:spcPts val="0"/>
              </a:spcBef>
              <a:spcAft>
                <a:spcPts val="0"/>
              </a:spcAft>
              <a:buSzPts val="2000"/>
              <a:buChar char="■"/>
              <a:defRPr/>
            </a:lvl6pPr>
            <a:lvl7pPr marL="3200400" lvl="6" indent="-355600" algn="l">
              <a:lnSpc>
                <a:spcPct val="115000"/>
              </a:lnSpc>
              <a:spcBef>
                <a:spcPts val="0"/>
              </a:spcBef>
              <a:spcAft>
                <a:spcPts val="0"/>
              </a:spcAft>
              <a:buSzPts val="2000"/>
              <a:buChar char="●"/>
              <a:defRPr/>
            </a:lvl7pPr>
            <a:lvl8pPr marL="3657600" lvl="7" indent="-355600" algn="l">
              <a:lnSpc>
                <a:spcPct val="115000"/>
              </a:lnSpc>
              <a:spcBef>
                <a:spcPts val="0"/>
              </a:spcBef>
              <a:spcAft>
                <a:spcPts val="0"/>
              </a:spcAft>
              <a:buSzPts val="2000"/>
              <a:buChar char="○"/>
              <a:defRPr/>
            </a:lvl8pPr>
            <a:lvl9pPr marL="4114800" lvl="8" indent="-355600" algn="l">
              <a:lnSpc>
                <a:spcPct val="115000"/>
              </a:lnSpc>
              <a:spcBef>
                <a:spcPts val="0"/>
              </a:spcBef>
              <a:spcAft>
                <a:spcPts val="0"/>
              </a:spcAft>
              <a:buSzPts val="2000"/>
              <a:buChar char="■"/>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type="secHead">
  <p:cSld name="SECTION_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rgbClr val="FFFF00"/>
              </a:buClr>
              <a:buSzPts val="4200"/>
              <a:buNone/>
              <a:defRPr sz="4200">
                <a:solidFill>
                  <a:srgbClr val="FFFF00"/>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 name="Google Shape;2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3" name="Google Shape;23;p4"/>
          <p:cNvPicPr preferRelativeResize="0"/>
          <p:nvPr/>
        </p:nvPicPr>
        <p:blipFill rotWithShape="1">
          <a:blip r:embed="rId3">
            <a:alphaModFix/>
          </a:blip>
          <a:srcRect/>
          <a:stretch/>
        </p:blipFill>
        <p:spPr>
          <a:xfrm>
            <a:off x="169400" y="249325"/>
            <a:ext cx="2125249" cy="4235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406400" algn="l">
              <a:lnSpc>
                <a:spcPct val="115000"/>
              </a:lnSpc>
              <a:spcBef>
                <a:spcPts val="0"/>
              </a:spcBef>
              <a:spcAft>
                <a:spcPts val="0"/>
              </a:spcAft>
              <a:buSzPts val="2800"/>
              <a:buChar char="●"/>
              <a:defRPr/>
            </a:lvl1pPr>
            <a:lvl2pPr marL="914400" lvl="1" indent="-381000" algn="l">
              <a:lnSpc>
                <a:spcPct val="115000"/>
              </a:lnSpc>
              <a:spcBef>
                <a:spcPts val="0"/>
              </a:spcBef>
              <a:spcAft>
                <a:spcPts val="0"/>
              </a:spcAft>
              <a:buSzPts val="2400"/>
              <a:buChar char="○"/>
              <a:defRPr/>
            </a:lvl2pPr>
            <a:lvl3pPr marL="1371600" lvl="2" indent="-368300" algn="l">
              <a:lnSpc>
                <a:spcPct val="115000"/>
              </a:lnSpc>
              <a:spcBef>
                <a:spcPts val="0"/>
              </a:spcBef>
              <a:spcAft>
                <a:spcPts val="0"/>
              </a:spcAft>
              <a:buSzPts val="2200"/>
              <a:buChar char="■"/>
              <a:defRPr/>
            </a:lvl3pPr>
            <a:lvl4pPr marL="1828800" lvl="3" indent="-355600" algn="l">
              <a:lnSpc>
                <a:spcPct val="115000"/>
              </a:lnSpc>
              <a:spcBef>
                <a:spcPts val="0"/>
              </a:spcBef>
              <a:spcAft>
                <a:spcPts val="0"/>
              </a:spcAft>
              <a:buSzPts val="2000"/>
              <a:buChar char="●"/>
              <a:defRPr/>
            </a:lvl4pPr>
            <a:lvl5pPr marL="2286000" lvl="4" indent="-355600" algn="l">
              <a:lnSpc>
                <a:spcPct val="115000"/>
              </a:lnSpc>
              <a:spcBef>
                <a:spcPts val="0"/>
              </a:spcBef>
              <a:spcAft>
                <a:spcPts val="0"/>
              </a:spcAft>
              <a:buSzPts val="2000"/>
              <a:buChar char="○"/>
              <a:defRPr/>
            </a:lvl5pPr>
            <a:lvl6pPr marL="2743200" lvl="5" indent="-355600" algn="l">
              <a:lnSpc>
                <a:spcPct val="115000"/>
              </a:lnSpc>
              <a:spcBef>
                <a:spcPts val="0"/>
              </a:spcBef>
              <a:spcAft>
                <a:spcPts val="0"/>
              </a:spcAft>
              <a:buSzPts val="2000"/>
              <a:buChar char="■"/>
              <a:defRPr/>
            </a:lvl6pPr>
            <a:lvl7pPr marL="3200400" lvl="6" indent="-355600" algn="l">
              <a:lnSpc>
                <a:spcPct val="115000"/>
              </a:lnSpc>
              <a:spcBef>
                <a:spcPts val="0"/>
              </a:spcBef>
              <a:spcAft>
                <a:spcPts val="0"/>
              </a:spcAft>
              <a:buSzPts val="2000"/>
              <a:buChar char="●"/>
              <a:defRPr/>
            </a:lvl7pPr>
            <a:lvl8pPr marL="3657600" lvl="7" indent="-355600" algn="l">
              <a:lnSpc>
                <a:spcPct val="115000"/>
              </a:lnSpc>
              <a:spcBef>
                <a:spcPts val="0"/>
              </a:spcBef>
              <a:spcAft>
                <a:spcPts val="0"/>
              </a:spcAft>
              <a:buSzPts val="2000"/>
              <a:buChar char="○"/>
              <a:defRPr/>
            </a:lvl8pPr>
            <a:lvl9pPr marL="4114800" lvl="8" indent="-355600" algn="l">
              <a:lnSpc>
                <a:spcPct val="115000"/>
              </a:lnSpc>
              <a:spcBef>
                <a:spcPts val="0"/>
              </a:spcBef>
              <a:spcAft>
                <a:spcPts val="0"/>
              </a:spcAft>
              <a:buSzPts val="2000"/>
              <a:buChar char="■"/>
              <a:defRPr/>
            </a:lvl9pPr>
          </a:lstStyle>
          <a:p>
            <a:endParaRPr/>
          </a:p>
        </p:txBody>
      </p:sp>
      <p:sp>
        <p:nvSpPr>
          <p:cNvPr id="27" name="Google Shape;27;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406400" algn="l">
              <a:lnSpc>
                <a:spcPct val="115000"/>
              </a:lnSpc>
              <a:spcBef>
                <a:spcPts val="0"/>
              </a:spcBef>
              <a:spcAft>
                <a:spcPts val="0"/>
              </a:spcAft>
              <a:buSzPts val="2800"/>
              <a:buChar char="●"/>
              <a:defRPr/>
            </a:lvl1pPr>
            <a:lvl2pPr marL="914400" lvl="1" indent="-381000" algn="l">
              <a:lnSpc>
                <a:spcPct val="115000"/>
              </a:lnSpc>
              <a:spcBef>
                <a:spcPts val="0"/>
              </a:spcBef>
              <a:spcAft>
                <a:spcPts val="0"/>
              </a:spcAft>
              <a:buSzPts val="2400"/>
              <a:buChar char="○"/>
              <a:defRPr/>
            </a:lvl2pPr>
            <a:lvl3pPr marL="1371600" lvl="2" indent="-368300" algn="l">
              <a:lnSpc>
                <a:spcPct val="115000"/>
              </a:lnSpc>
              <a:spcBef>
                <a:spcPts val="0"/>
              </a:spcBef>
              <a:spcAft>
                <a:spcPts val="0"/>
              </a:spcAft>
              <a:buSzPts val="2200"/>
              <a:buChar char="■"/>
              <a:defRPr/>
            </a:lvl3pPr>
            <a:lvl4pPr marL="1828800" lvl="3" indent="-355600" algn="l">
              <a:lnSpc>
                <a:spcPct val="115000"/>
              </a:lnSpc>
              <a:spcBef>
                <a:spcPts val="0"/>
              </a:spcBef>
              <a:spcAft>
                <a:spcPts val="0"/>
              </a:spcAft>
              <a:buSzPts val="2000"/>
              <a:buChar char="●"/>
              <a:defRPr/>
            </a:lvl4pPr>
            <a:lvl5pPr marL="2286000" lvl="4" indent="-355600" algn="l">
              <a:lnSpc>
                <a:spcPct val="115000"/>
              </a:lnSpc>
              <a:spcBef>
                <a:spcPts val="0"/>
              </a:spcBef>
              <a:spcAft>
                <a:spcPts val="0"/>
              </a:spcAft>
              <a:buSzPts val="2000"/>
              <a:buChar char="○"/>
              <a:defRPr/>
            </a:lvl5pPr>
            <a:lvl6pPr marL="2743200" lvl="5" indent="-355600" algn="l">
              <a:lnSpc>
                <a:spcPct val="115000"/>
              </a:lnSpc>
              <a:spcBef>
                <a:spcPts val="0"/>
              </a:spcBef>
              <a:spcAft>
                <a:spcPts val="0"/>
              </a:spcAft>
              <a:buSzPts val="2000"/>
              <a:buChar char="■"/>
              <a:defRPr/>
            </a:lvl6pPr>
            <a:lvl7pPr marL="3200400" lvl="6" indent="-355600" algn="l">
              <a:lnSpc>
                <a:spcPct val="115000"/>
              </a:lnSpc>
              <a:spcBef>
                <a:spcPts val="0"/>
              </a:spcBef>
              <a:spcAft>
                <a:spcPts val="0"/>
              </a:spcAft>
              <a:buSzPts val="2000"/>
              <a:buChar char="●"/>
              <a:defRPr/>
            </a:lvl7pPr>
            <a:lvl8pPr marL="3657600" lvl="7" indent="-355600" algn="l">
              <a:lnSpc>
                <a:spcPct val="115000"/>
              </a:lnSpc>
              <a:spcBef>
                <a:spcPts val="0"/>
              </a:spcBef>
              <a:spcAft>
                <a:spcPts val="0"/>
              </a:spcAft>
              <a:buSzPts val="2000"/>
              <a:buChar char="○"/>
              <a:defRPr/>
            </a:lvl8pPr>
            <a:lvl9pPr marL="4114800" lvl="8" indent="-355600" algn="l">
              <a:lnSpc>
                <a:spcPct val="115000"/>
              </a:lnSpc>
              <a:spcBef>
                <a:spcPts val="0"/>
              </a:spcBef>
              <a:spcAft>
                <a:spcPts val="0"/>
              </a:spcAft>
              <a:buSzPts val="2000"/>
              <a:buChar char="■"/>
              <a:defRPr/>
            </a:lvl9pPr>
          </a:lstStyle>
          <a:p>
            <a:endParaRPr/>
          </a:p>
        </p:txBody>
      </p:sp>
      <p:sp>
        <p:nvSpPr>
          <p:cNvPr id="28" name="Google Shape;2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estions">
  <p:cSld name="SECTION_HEADER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311700" y="392400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rgbClr val="FFFF00"/>
              </a:buClr>
              <a:buSzPts val="4800"/>
              <a:buNone/>
              <a:defRPr sz="4800">
                <a:solidFill>
                  <a:srgbClr val="FFFF00"/>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3" name="Google Shape;4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9"/>
          <p:cNvPicPr preferRelativeResize="0"/>
          <p:nvPr/>
        </p:nvPicPr>
        <p:blipFill rotWithShape="1">
          <a:blip r:embed="rId3">
            <a:alphaModFix/>
          </a:blip>
          <a:srcRect/>
          <a:stretch/>
        </p:blipFill>
        <p:spPr>
          <a:xfrm>
            <a:off x="169400" y="249325"/>
            <a:ext cx="2125249" cy="4235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8" name="Google Shape;48;p10"/>
          <p:cNvPicPr preferRelativeResize="0"/>
          <p:nvPr/>
        </p:nvPicPr>
        <p:blipFill rotWithShape="1">
          <a:blip r:embed="rId2">
            <a:alphaModFix/>
          </a:blip>
          <a:srcRect/>
          <a:stretch/>
        </p:blipFill>
        <p:spPr>
          <a:xfrm>
            <a:off x="136375" y="4828424"/>
            <a:ext cx="1374125" cy="228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3200"/>
              <a:buNone/>
              <a:defRPr sz="3200"/>
            </a:lvl1pPr>
          </a:lstStyle>
          <a:p>
            <a:endParaRPr/>
          </a:p>
        </p:txBody>
      </p:sp>
      <p:sp>
        <p:nvSpPr>
          <p:cNvPr id="64" name="Google Shape;6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FFFF00"/>
              </a:buClr>
              <a:buSzPts val="3200"/>
              <a:buFont typeface="Space Mono"/>
              <a:buNone/>
              <a:defRPr sz="3200" b="0" i="0" u="none" strike="noStrike" cap="none">
                <a:solidFill>
                  <a:srgbClr val="FFFF00"/>
                </a:solidFill>
                <a:latin typeface="Space Mono"/>
                <a:ea typeface="Space Mono"/>
                <a:cs typeface="Space Mono"/>
                <a:sym typeface="Space Mono"/>
              </a:defRPr>
            </a:lvl1pPr>
            <a:lvl2pPr marR="0" lvl="1" algn="l" rtl="0">
              <a:lnSpc>
                <a:spcPct val="100000"/>
              </a:lnSpc>
              <a:spcBef>
                <a:spcPts val="0"/>
              </a:spcBef>
              <a:spcAft>
                <a:spcPts val="0"/>
              </a:spcAft>
              <a:buClr>
                <a:srgbClr val="FFFF00"/>
              </a:buClr>
              <a:buSzPts val="3200"/>
              <a:buFont typeface="Space Mono"/>
              <a:buNone/>
              <a:defRPr sz="3200" b="0" i="0" u="none" strike="noStrike" cap="none">
                <a:solidFill>
                  <a:srgbClr val="FFFF00"/>
                </a:solidFill>
                <a:latin typeface="Space Mono"/>
                <a:ea typeface="Space Mono"/>
                <a:cs typeface="Space Mono"/>
                <a:sym typeface="Space Mono"/>
              </a:defRPr>
            </a:lvl2pPr>
            <a:lvl3pPr marR="0" lvl="2" algn="l" rtl="0">
              <a:lnSpc>
                <a:spcPct val="100000"/>
              </a:lnSpc>
              <a:spcBef>
                <a:spcPts val="0"/>
              </a:spcBef>
              <a:spcAft>
                <a:spcPts val="0"/>
              </a:spcAft>
              <a:buClr>
                <a:srgbClr val="FFFF00"/>
              </a:buClr>
              <a:buSzPts val="3200"/>
              <a:buFont typeface="Space Mono"/>
              <a:buNone/>
              <a:defRPr sz="3200" b="0" i="0" u="none" strike="noStrike" cap="none">
                <a:solidFill>
                  <a:srgbClr val="FFFF00"/>
                </a:solidFill>
                <a:latin typeface="Space Mono"/>
                <a:ea typeface="Space Mono"/>
                <a:cs typeface="Space Mono"/>
                <a:sym typeface="Space Mono"/>
              </a:defRPr>
            </a:lvl3pPr>
            <a:lvl4pPr marR="0" lvl="3" algn="l" rtl="0">
              <a:lnSpc>
                <a:spcPct val="100000"/>
              </a:lnSpc>
              <a:spcBef>
                <a:spcPts val="0"/>
              </a:spcBef>
              <a:spcAft>
                <a:spcPts val="0"/>
              </a:spcAft>
              <a:buClr>
                <a:srgbClr val="FFFF00"/>
              </a:buClr>
              <a:buSzPts val="3200"/>
              <a:buFont typeface="Space Mono"/>
              <a:buNone/>
              <a:defRPr sz="3200" b="0" i="0" u="none" strike="noStrike" cap="none">
                <a:solidFill>
                  <a:srgbClr val="FFFF00"/>
                </a:solidFill>
                <a:latin typeface="Space Mono"/>
                <a:ea typeface="Space Mono"/>
                <a:cs typeface="Space Mono"/>
                <a:sym typeface="Space Mono"/>
              </a:defRPr>
            </a:lvl4pPr>
            <a:lvl5pPr marR="0" lvl="4" algn="l" rtl="0">
              <a:lnSpc>
                <a:spcPct val="100000"/>
              </a:lnSpc>
              <a:spcBef>
                <a:spcPts val="0"/>
              </a:spcBef>
              <a:spcAft>
                <a:spcPts val="0"/>
              </a:spcAft>
              <a:buClr>
                <a:srgbClr val="FFFF00"/>
              </a:buClr>
              <a:buSzPts val="3200"/>
              <a:buFont typeface="Space Mono"/>
              <a:buNone/>
              <a:defRPr sz="3200" b="0" i="0" u="none" strike="noStrike" cap="none">
                <a:solidFill>
                  <a:srgbClr val="FFFF00"/>
                </a:solidFill>
                <a:latin typeface="Space Mono"/>
                <a:ea typeface="Space Mono"/>
                <a:cs typeface="Space Mono"/>
                <a:sym typeface="Space Mono"/>
              </a:defRPr>
            </a:lvl5pPr>
            <a:lvl6pPr marR="0" lvl="5" algn="l" rtl="0">
              <a:lnSpc>
                <a:spcPct val="100000"/>
              </a:lnSpc>
              <a:spcBef>
                <a:spcPts val="0"/>
              </a:spcBef>
              <a:spcAft>
                <a:spcPts val="0"/>
              </a:spcAft>
              <a:buClr>
                <a:srgbClr val="FFFF00"/>
              </a:buClr>
              <a:buSzPts val="3200"/>
              <a:buFont typeface="Space Mono"/>
              <a:buNone/>
              <a:defRPr sz="3200" b="0" i="0" u="none" strike="noStrike" cap="none">
                <a:solidFill>
                  <a:srgbClr val="FFFF00"/>
                </a:solidFill>
                <a:latin typeface="Space Mono"/>
                <a:ea typeface="Space Mono"/>
                <a:cs typeface="Space Mono"/>
                <a:sym typeface="Space Mono"/>
              </a:defRPr>
            </a:lvl6pPr>
            <a:lvl7pPr marR="0" lvl="6" algn="l" rtl="0">
              <a:lnSpc>
                <a:spcPct val="100000"/>
              </a:lnSpc>
              <a:spcBef>
                <a:spcPts val="0"/>
              </a:spcBef>
              <a:spcAft>
                <a:spcPts val="0"/>
              </a:spcAft>
              <a:buClr>
                <a:srgbClr val="FFFF00"/>
              </a:buClr>
              <a:buSzPts val="3200"/>
              <a:buFont typeface="Space Mono"/>
              <a:buNone/>
              <a:defRPr sz="3200" b="0" i="0" u="none" strike="noStrike" cap="none">
                <a:solidFill>
                  <a:srgbClr val="FFFF00"/>
                </a:solidFill>
                <a:latin typeface="Space Mono"/>
                <a:ea typeface="Space Mono"/>
                <a:cs typeface="Space Mono"/>
                <a:sym typeface="Space Mono"/>
              </a:defRPr>
            </a:lvl7pPr>
            <a:lvl8pPr marR="0" lvl="7" algn="l" rtl="0">
              <a:lnSpc>
                <a:spcPct val="100000"/>
              </a:lnSpc>
              <a:spcBef>
                <a:spcPts val="0"/>
              </a:spcBef>
              <a:spcAft>
                <a:spcPts val="0"/>
              </a:spcAft>
              <a:buClr>
                <a:srgbClr val="FFFF00"/>
              </a:buClr>
              <a:buSzPts val="3200"/>
              <a:buFont typeface="Space Mono"/>
              <a:buNone/>
              <a:defRPr sz="3200" b="0" i="0" u="none" strike="noStrike" cap="none">
                <a:solidFill>
                  <a:srgbClr val="FFFF00"/>
                </a:solidFill>
                <a:latin typeface="Space Mono"/>
                <a:ea typeface="Space Mono"/>
                <a:cs typeface="Space Mono"/>
                <a:sym typeface="Space Mono"/>
              </a:defRPr>
            </a:lvl8pPr>
            <a:lvl9pPr marR="0" lvl="8" algn="l" rtl="0">
              <a:lnSpc>
                <a:spcPct val="100000"/>
              </a:lnSpc>
              <a:spcBef>
                <a:spcPts val="0"/>
              </a:spcBef>
              <a:spcAft>
                <a:spcPts val="0"/>
              </a:spcAft>
              <a:buClr>
                <a:srgbClr val="FFFF00"/>
              </a:buClr>
              <a:buSzPts val="3200"/>
              <a:buFont typeface="Space Mono"/>
              <a:buNone/>
              <a:defRPr sz="3200" b="0" i="0" u="none" strike="noStrike" cap="none">
                <a:solidFill>
                  <a:srgbClr val="FFFF00"/>
                </a:solidFill>
                <a:latin typeface="Space Mono"/>
                <a:ea typeface="Space Mono"/>
                <a:cs typeface="Space Mono"/>
                <a:sym typeface="Space Mono"/>
              </a:defRPr>
            </a:lvl9pPr>
          </a:lstStyle>
          <a:p>
            <a:endParaRPr/>
          </a:p>
        </p:txBody>
      </p:sp>
      <p:sp>
        <p:nvSpPr>
          <p:cNvPr id="7" name="Google Shape;7;p1"/>
          <p:cNvSpPr txBox="1">
            <a:spLocks noGrp="1"/>
          </p:cNvSpPr>
          <p:nvPr>
            <p:ph type="body" idx="1"/>
          </p:nvPr>
        </p:nvSpPr>
        <p:spPr>
          <a:xfrm>
            <a:off x="311700" y="1132275"/>
            <a:ext cx="8520600" cy="3416400"/>
          </a:xfrm>
          <a:prstGeom prst="rect">
            <a:avLst/>
          </a:prstGeom>
          <a:noFill/>
          <a:ln>
            <a:noFill/>
          </a:ln>
        </p:spPr>
        <p:txBody>
          <a:bodyPr spcFirstLastPara="1" wrap="square" lIns="91425" tIns="91425" rIns="91425" bIns="91425" anchor="t" anchorCtr="0">
            <a:normAutofit/>
          </a:bodyPr>
          <a:lstStyle>
            <a:lvl1pPr marL="457200" marR="0" lvl="0" indent="-406400" algn="l" rtl="0">
              <a:lnSpc>
                <a:spcPct val="115000"/>
              </a:lnSpc>
              <a:spcBef>
                <a:spcPts val="0"/>
              </a:spcBef>
              <a:spcAft>
                <a:spcPts val="0"/>
              </a:spcAft>
              <a:buClr>
                <a:schemeClr val="lt1"/>
              </a:buClr>
              <a:buSzPts val="2800"/>
              <a:buFont typeface="Space Mono"/>
              <a:buChar char="●"/>
              <a:defRPr sz="2800" b="0" i="0" u="none" strike="noStrike" cap="none">
                <a:solidFill>
                  <a:schemeClr val="lt1"/>
                </a:solidFill>
                <a:latin typeface="Space Mono"/>
                <a:ea typeface="Space Mono"/>
                <a:cs typeface="Space Mono"/>
                <a:sym typeface="Space Mono"/>
              </a:defRPr>
            </a:lvl1pPr>
            <a:lvl2pPr marL="914400" marR="0" lvl="1" indent="-381000" algn="l" rtl="0">
              <a:lnSpc>
                <a:spcPct val="115000"/>
              </a:lnSpc>
              <a:spcBef>
                <a:spcPts val="0"/>
              </a:spcBef>
              <a:spcAft>
                <a:spcPts val="0"/>
              </a:spcAft>
              <a:buClr>
                <a:schemeClr val="lt1"/>
              </a:buClr>
              <a:buSzPts val="2400"/>
              <a:buFont typeface="Space Mono"/>
              <a:buChar char="○"/>
              <a:defRPr sz="2400" b="0" i="0" u="none" strike="noStrike" cap="none">
                <a:solidFill>
                  <a:schemeClr val="lt1"/>
                </a:solidFill>
                <a:latin typeface="Space Mono"/>
                <a:ea typeface="Space Mono"/>
                <a:cs typeface="Space Mono"/>
                <a:sym typeface="Space Mono"/>
              </a:defRPr>
            </a:lvl2pPr>
            <a:lvl3pPr marL="1371600" marR="0" lvl="2" indent="-368300" algn="l" rtl="0">
              <a:lnSpc>
                <a:spcPct val="115000"/>
              </a:lnSpc>
              <a:spcBef>
                <a:spcPts val="0"/>
              </a:spcBef>
              <a:spcAft>
                <a:spcPts val="0"/>
              </a:spcAft>
              <a:buClr>
                <a:schemeClr val="lt1"/>
              </a:buClr>
              <a:buSzPts val="2200"/>
              <a:buFont typeface="Space Mono"/>
              <a:buChar char="■"/>
              <a:defRPr sz="2200" b="0" i="0" u="none" strike="noStrike" cap="none">
                <a:solidFill>
                  <a:schemeClr val="lt1"/>
                </a:solidFill>
                <a:latin typeface="Space Mono"/>
                <a:ea typeface="Space Mono"/>
                <a:cs typeface="Space Mono"/>
                <a:sym typeface="Space Mono"/>
              </a:defRPr>
            </a:lvl3pPr>
            <a:lvl4pPr marL="1828800" marR="0" lvl="3"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4pPr>
            <a:lvl5pPr marL="2286000" marR="0" lvl="4"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5pPr>
            <a:lvl6pPr marL="2743200" marR="0" lvl="5"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6pPr>
            <a:lvl7pPr marL="3200400" marR="0" lvl="6"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7pPr>
            <a:lvl8pPr marL="3657600" marR="0" lvl="7"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8pPr>
            <a:lvl9pPr marL="4114800" marR="0" lvl="8"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ideo" Target="https://www.youtube.com/embed/lAnruEKBBF4?feature=oembed" TargetMode="Externa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a:off x="311708" y="889300"/>
            <a:ext cx="8520600" cy="1920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800"/>
              <a:buNone/>
            </a:pPr>
            <a:r>
              <a:rPr lang="en-US" dirty="0"/>
              <a:t>Start at the Beginning</a:t>
            </a:r>
            <a:endParaRPr dirty="0"/>
          </a:p>
        </p:txBody>
      </p:sp>
      <p:sp>
        <p:nvSpPr>
          <p:cNvPr id="72" name="Google Shape;72;p16"/>
          <p:cNvSpPr txBox="1">
            <a:spLocks noGrp="1"/>
          </p:cNvSpPr>
          <p:nvPr>
            <p:ph type="subTitle" idx="1"/>
          </p:nvPr>
        </p:nvSpPr>
        <p:spPr>
          <a:xfrm>
            <a:off x="311700" y="2844115"/>
            <a:ext cx="8520600" cy="741600"/>
          </a:xfrm>
          <a:prstGeom prst="rect">
            <a:avLst/>
          </a:prstGeom>
          <a:noFill/>
          <a:ln>
            <a:noFill/>
          </a:ln>
        </p:spPr>
        <p:txBody>
          <a:bodyPr spcFirstLastPara="1" wrap="square" lIns="91425" tIns="91425" rIns="91425" bIns="91425" anchor="t" anchorCtr="0">
            <a:normAutofit fontScale="77500" lnSpcReduction="20000"/>
          </a:bodyPr>
          <a:lstStyle/>
          <a:p>
            <a:pPr marL="0" lvl="0" indent="0" algn="ctr" rtl="0">
              <a:lnSpc>
                <a:spcPct val="100000"/>
              </a:lnSpc>
              <a:spcBef>
                <a:spcPts val="0"/>
              </a:spcBef>
              <a:spcAft>
                <a:spcPts val="0"/>
              </a:spcAft>
              <a:buSzPts val="2800"/>
              <a:buNone/>
            </a:pPr>
            <a:r>
              <a:rPr lang="en-US" dirty="0"/>
              <a:t>Automating Network Design (and other beginnings)</a:t>
            </a:r>
            <a:endParaRPr dirty="0"/>
          </a:p>
        </p:txBody>
      </p:sp>
      <p:sp>
        <p:nvSpPr>
          <p:cNvPr id="73" name="Google Shape;73;p16"/>
          <p:cNvSpPr txBox="1">
            <a:spLocks noGrp="1"/>
          </p:cNvSpPr>
          <p:nvPr>
            <p:ph type="body" idx="2"/>
          </p:nvPr>
        </p:nvSpPr>
        <p:spPr>
          <a:xfrm>
            <a:off x="444407" y="3440230"/>
            <a:ext cx="6650700" cy="36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ct val="250000"/>
              <a:buNone/>
            </a:pPr>
            <a:r>
              <a:rPr lang="en-US" sz="1600" i="1" dirty="0"/>
              <a:t>Claudia de Luna</a:t>
            </a:r>
            <a:endParaRPr sz="1600" i="1" dirty="0"/>
          </a:p>
        </p:txBody>
      </p:sp>
      <p:sp>
        <p:nvSpPr>
          <p:cNvPr id="74" name="Google Shape;74;p16"/>
          <p:cNvSpPr txBox="1"/>
          <p:nvPr/>
        </p:nvSpPr>
        <p:spPr>
          <a:xfrm>
            <a:off x="7224025" y="158925"/>
            <a:ext cx="1497900" cy="640500"/>
          </a:xfrm>
          <a:prstGeom prst="rect">
            <a:avLst/>
          </a:prstGeom>
          <a:noFill/>
          <a:ln>
            <a:noFill/>
          </a:ln>
        </p:spPr>
        <p:txBody>
          <a:bodyPr spcFirstLastPara="1" wrap="square" lIns="91425" tIns="91425" rIns="91425" bIns="91425" anchor="t" anchorCtr="0">
            <a:normAutofit fontScale="62500" lnSpcReduction="20000"/>
          </a:bodyPr>
          <a:lstStyle/>
          <a:p>
            <a:pPr marL="0" marR="0" lvl="0" indent="0" algn="ctr" rtl="0">
              <a:lnSpc>
                <a:spcPct val="100000"/>
              </a:lnSpc>
              <a:spcBef>
                <a:spcPts val="0"/>
              </a:spcBef>
              <a:spcAft>
                <a:spcPts val="0"/>
              </a:spcAft>
              <a:buClr>
                <a:srgbClr val="000000"/>
              </a:buClr>
              <a:buSzPct val="100000"/>
              <a:buFont typeface="Arial"/>
              <a:buNone/>
            </a:pPr>
            <a:r>
              <a:rPr lang="en" sz="2800" b="0" i="0" u="none" strike="noStrike" cap="none">
                <a:solidFill>
                  <a:srgbClr val="B7B7B7"/>
                </a:solidFill>
                <a:latin typeface="Space Mono"/>
                <a:ea typeface="Space Mono"/>
                <a:cs typeface="Space Mono"/>
                <a:sym typeface="Space Mono"/>
              </a:rPr>
              <a:t>Your Logo Here</a:t>
            </a:r>
            <a:endParaRPr sz="2800" b="0" i="0" u="none" strike="noStrike" cap="none">
              <a:solidFill>
                <a:srgbClr val="B7B7B7"/>
              </a:solidFill>
              <a:latin typeface="Space Mono"/>
              <a:ea typeface="Space Mono"/>
              <a:cs typeface="Space Mono"/>
              <a:sym typeface="Space Mono"/>
            </a:endParaRPr>
          </a:p>
        </p:txBody>
      </p:sp>
      <p:pic>
        <p:nvPicPr>
          <p:cNvPr id="3" name="Picture 2" descr="A black and red logo with white text&#10;&#10;AI-generated content may be incorrect.">
            <a:extLst>
              <a:ext uri="{FF2B5EF4-FFF2-40B4-BE49-F238E27FC236}">
                <a16:creationId xmlns:a16="http://schemas.microsoft.com/office/drawing/2014/main" id="{E9837655-4DC2-3FBF-2746-EBAAA80EC178}"/>
              </a:ext>
            </a:extLst>
          </p:cNvPr>
          <p:cNvPicPr>
            <a:picLocks noChangeAspect="1"/>
          </p:cNvPicPr>
          <p:nvPr/>
        </p:nvPicPr>
        <p:blipFill>
          <a:blip r:embed="rId3"/>
          <a:stretch>
            <a:fillRect/>
          </a:stretch>
        </p:blipFill>
        <p:spPr>
          <a:xfrm>
            <a:off x="6071616" y="49617"/>
            <a:ext cx="2983059" cy="1342377"/>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5BBC8-9EF3-DFB7-5D96-D3BD240E64F6}"/>
              </a:ext>
            </a:extLst>
          </p:cNvPr>
          <p:cNvSpPr>
            <a:spLocks noGrp="1"/>
          </p:cNvSpPr>
          <p:nvPr>
            <p:ph type="title"/>
          </p:nvPr>
        </p:nvSpPr>
        <p:spPr/>
        <p:txBody>
          <a:bodyPr>
            <a:normAutofit fontScale="90000"/>
          </a:bodyPr>
          <a:lstStyle/>
          <a:p>
            <a:r>
              <a:rPr lang="en-US" dirty="0"/>
              <a:t>Started in the middle</a:t>
            </a:r>
          </a:p>
        </p:txBody>
      </p:sp>
      <p:sp>
        <p:nvSpPr>
          <p:cNvPr id="3" name="Text Placeholder 2">
            <a:extLst>
              <a:ext uri="{FF2B5EF4-FFF2-40B4-BE49-F238E27FC236}">
                <a16:creationId xmlns:a16="http://schemas.microsoft.com/office/drawing/2014/main" id="{1F970604-18B3-30A0-9274-17B5DB1D5F14}"/>
              </a:ext>
            </a:extLst>
          </p:cNvPr>
          <p:cNvSpPr>
            <a:spLocks noGrp="1"/>
          </p:cNvSpPr>
          <p:nvPr>
            <p:ph type="body" idx="1"/>
          </p:nvPr>
        </p:nvSpPr>
        <p:spPr/>
        <p:txBody>
          <a:bodyPr/>
          <a:lstStyle/>
          <a:p>
            <a:r>
              <a:rPr lang="en-US" dirty="0"/>
              <a:t>Disorientation</a:t>
            </a:r>
          </a:p>
          <a:p>
            <a:r>
              <a:rPr lang="en-US" dirty="0"/>
              <a:t>Ambiguous Goals</a:t>
            </a:r>
          </a:p>
          <a:p>
            <a:r>
              <a:rPr lang="en-US" dirty="0"/>
              <a:t>Ambiguous Success</a:t>
            </a:r>
          </a:p>
          <a:p>
            <a:r>
              <a:rPr lang="en-US" dirty="0"/>
              <a:t>Partial Solutions</a:t>
            </a:r>
          </a:p>
          <a:p>
            <a:r>
              <a:rPr lang="en-US" dirty="0"/>
              <a:t>Bad behavior</a:t>
            </a:r>
          </a:p>
          <a:p>
            <a:r>
              <a:rPr lang="en-US" dirty="0"/>
              <a:t>Tortured paths</a:t>
            </a:r>
          </a:p>
          <a:p>
            <a:endParaRPr lang="en-US" dirty="0"/>
          </a:p>
        </p:txBody>
      </p:sp>
      <p:sp>
        <p:nvSpPr>
          <p:cNvPr id="4" name="TextBox 3">
            <a:extLst>
              <a:ext uri="{FF2B5EF4-FFF2-40B4-BE49-F238E27FC236}">
                <a16:creationId xmlns:a16="http://schemas.microsoft.com/office/drawing/2014/main" id="{F2541369-CC9D-0A4E-992A-B33ABAB14141}"/>
              </a:ext>
            </a:extLst>
          </p:cNvPr>
          <p:cNvSpPr txBox="1"/>
          <p:nvPr/>
        </p:nvSpPr>
        <p:spPr>
          <a:xfrm>
            <a:off x="311700" y="4240898"/>
            <a:ext cx="6329548" cy="738664"/>
          </a:xfrm>
          <a:prstGeom prst="rect">
            <a:avLst/>
          </a:prstGeom>
          <a:noFill/>
        </p:spPr>
        <p:txBody>
          <a:bodyPr wrap="square" rtlCol="0">
            <a:spAutoFit/>
          </a:bodyPr>
          <a:lstStyle/>
          <a:p>
            <a:pPr algn="l">
              <a:buFont typeface="+mj-lt"/>
              <a:buAutoNum type="arabicPeriod"/>
            </a:pPr>
            <a:r>
              <a:rPr lang="en-US" b="0" i="0" u="none" strike="noStrike" dirty="0">
                <a:solidFill>
                  <a:srgbClr val="B8BFC6"/>
                </a:solidFill>
                <a:effectLst/>
                <a:latin typeface="Helvetica Neue" panose="02000503000000020004" pitchFamily="2" charset="0"/>
              </a:rPr>
              <a:t>Overdevelopment of some muscles at the expense of others</a:t>
            </a:r>
          </a:p>
          <a:p>
            <a:pPr algn="l">
              <a:buFont typeface="+mj-lt"/>
              <a:buAutoNum type="arabicPeriod"/>
            </a:pPr>
            <a:endParaRPr lang="en-US" dirty="0">
              <a:solidFill>
                <a:srgbClr val="B8BFC6"/>
              </a:solidFill>
              <a:latin typeface="Helvetica Neue" panose="02000503000000020004" pitchFamily="2" charset="0"/>
            </a:endParaRPr>
          </a:p>
          <a:p>
            <a:pPr algn="l">
              <a:buFont typeface="+mj-lt"/>
              <a:buAutoNum type="arabicPeriod"/>
            </a:pPr>
            <a:r>
              <a:rPr lang="en-US" b="0" i="0" u="none" strike="noStrike" dirty="0">
                <a:solidFill>
                  <a:srgbClr val="B8BFC6"/>
                </a:solidFill>
                <a:effectLst/>
                <a:latin typeface="Helvetica Neue" panose="02000503000000020004" pitchFamily="2" charset="0"/>
              </a:rPr>
              <a:t>Some would say this is what happens without requirements…</a:t>
            </a:r>
          </a:p>
        </p:txBody>
      </p:sp>
      <p:pic>
        <p:nvPicPr>
          <p:cNvPr id="5" name="Picture 4" descr="Cartoon a cartoon of a green person&#10;&#10;AI-generated content may be incorrect.">
            <a:extLst>
              <a:ext uri="{FF2B5EF4-FFF2-40B4-BE49-F238E27FC236}">
                <a16:creationId xmlns:a16="http://schemas.microsoft.com/office/drawing/2014/main" id="{0FCE6135-C294-2D2B-DA25-E97683F42ABF}"/>
              </a:ext>
            </a:extLst>
          </p:cNvPr>
          <p:cNvPicPr>
            <a:picLocks noChangeAspect="1"/>
          </p:cNvPicPr>
          <p:nvPr/>
        </p:nvPicPr>
        <p:blipFill>
          <a:blip r:embed="rId3"/>
          <a:stretch>
            <a:fillRect/>
          </a:stretch>
        </p:blipFill>
        <p:spPr>
          <a:xfrm>
            <a:off x="6163294" y="629391"/>
            <a:ext cx="2589561" cy="2589561"/>
          </a:xfrm>
          <a:prstGeom prst="rect">
            <a:avLst/>
          </a:prstGeom>
        </p:spPr>
      </p:pic>
    </p:spTree>
    <p:extLst>
      <p:ext uri="{BB962C8B-B14F-4D97-AF65-F5344CB8AC3E}">
        <p14:creationId xmlns:p14="http://schemas.microsoft.com/office/powerpoint/2010/main" val="229321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5689-C3FB-DB0E-F356-29A61D6B8B91}"/>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sz="2700"/>
              <a:t>We are here</a:t>
            </a:r>
          </a:p>
        </p:txBody>
      </p:sp>
      <p:sp>
        <p:nvSpPr>
          <p:cNvPr id="3" name="Text Placeholder 2">
            <a:extLst>
              <a:ext uri="{FF2B5EF4-FFF2-40B4-BE49-F238E27FC236}">
                <a16:creationId xmlns:a16="http://schemas.microsoft.com/office/drawing/2014/main" id="{917B342F-F8FF-0EE6-81C2-8E21BDD9BF03}"/>
              </a:ext>
            </a:extLst>
          </p:cNvPr>
          <p:cNvSpPr>
            <a:spLocks noGrp="1"/>
          </p:cNvSpPr>
          <p:nvPr>
            <p:ph type="body" idx="4294967295"/>
          </p:nvPr>
        </p:nvSpPr>
        <p:spPr>
          <a:xfrm>
            <a:off x="4762500" y="1949569"/>
            <a:ext cx="4069800" cy="2523063"/>
          </a:xfrm>
        </p:spPr>
        <p:txBody>
          <a:bodyPr anchor="t">
            <a:normAutofit/>
          </a:bodyPr>
          <a:lstStyle/>
          <a:p>
            <a:pPr>
              <a:spcAft>
                <a:spcPts val="600"/>
              </a:spcAft>
              <a:buClr>
                <a:srgbClr val="000000"/>
              </a:buClr>
              <a:buFont typeface="Arial"/>
            </a:pPr>
            <a:r>
              <a:rPr lang="en-US" b="0" i="0" u="none" strike="noStrike" cap="none" dirty="0">
                <a:solidFill>
                  <a:srgbClr val="FFFF00"/>
                </a:solidFill>
              </a:rPr>
              <a:t>Limited perspective</a:t>
            </a:r>
          </a:p>
        </p:txBody>
      </p:sp>
      <p:pic>
        <p:nvPicPr>
          <p:cNvPr id="6" name="Picture 5">
            <a:extLst>
              <a:ext uri="{FF2B5EF4-FFF2-40B4-BE49-F238E27FC236}">
                <a16:creationId xmlns:a16="http://schemas.microsoft.com/office/drawing/2014/main" id="{1B4DAD55-C8AD-BEA1-797F-7306C60758FC}"/>
              </a:ext>
            </a:extLst>
          </p:cNvPr>
          <p:cNvPicPr>
            <a:picLocks noChangeAspect="1"/>
          </p:cNvPicPr>
          <p:nvPr/>
        </p:nvPicPr>
        <p:blipFill>
          <a:blip r:embed="rId3"/>
          <a:stretch>
            <a:fillRect/>
          </a:stretch>
        </p:blipFill>
        <p:spPr>
          <a:xfrm>
            <a:off x="652374" y="2129129"/>
            <a:ext cx="3427921" cy="2351312"/>
          </a:xfrm>
          <a:prstGeom prst="rect">
            <a:avLst/>
          </a:prstGeom>
        </p:spPr>
      </p:pic>
    </p:spTree>
    <p:extLst>
      <p:ext uri="{BB962C8B-B14F-4D97-AF65-F5344CB8AC3E}">
        <p14:creationId xmlns:p14="http://schemas.microsoft.com/office/powerpoint/2010/main" val="381182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BCE4-D4BD-E8F8-7C9D-51B4BD4A9C2E}"/>
              </a:ext>
            </a:extLst>
          </p:cNvPr>
          <p:cNvSpPr>
            <a:spLocks noGrp="1"/>
          </p:cNvSpPr>
          <p:nvPr>
            <p:ph type="title"/>
          </p:nvPr>
        </p:nvSpPr>
        <p:spPr/>
        <p:txBody>
          <a:bodyPr>
            <a:normAutofit fontScale="90000"/>
          </a:bodyPr>
          <a:lstStyle/>
          <a:p>
            <a:r>
              <a:rPr lang="en-US" dirty="0"/>
              <a:t>Full landscape is emerging</a:t>
            </a:r>
          </a:p>
        </p:txBody>
      </p:sp>
      <p:pic>
        <p:nvPicPr>
          <p:cNvPr id="6" name="Picture 5" descr="A diagram of a mountain range&#10;&#10;AI-generated content may be incorrect.">
            <a:extLst>
              <a:ext uri="{FF2B5EF4-FFF2-40B4-BE49-F238E27FC236}">
                <a16:creationId xmlns:a16="http://schemas.microsoft.com/office/drawing/2014/main" id="{C87904C5-95AB-ABF4-C1C0-353D1F73AFD4}"/>
              </a:ext>
            </a:extLst>
          </p:cNvPr>
          <p:cNvPicPr>
            <a:picLocks noChangeAspect="1"/>
          </p:cNvPicPr>
          <p:nvPr/>
        </p:nvPicPr>
        <p:blipFill>
          <a:blip r:embed="rId3"/>
          <a:stretch>
            <a:fillRect/>
          </a:stretch>
        </p:blipFill>
        <p:spPr>
          <a:xfrm>
            <a:off x="1466491" y="1017726"/>
            <a:ext cx="6098875" cy="4065916"/>
          </a:xfrm>
          <a:prstGeom prst="rect">
            <a:avLst/>
          </a:prstGeom>
          <a:ln>
            <a:noFill/>
          </a:ln>
          <a:effectLst>
            <a:softEdge rad="112500"/>
          </a:effectLst>
        </p:spPr>
      </p:pic>
    </p:spTree>
    <p:extLst>
      <p:ext uri="{BB962C8B-B14F-4D97-AF65-F5344CB8AC3E}">
        <p14:creationId xmlns:p14="http://schemas.microsoft.com/office/powerpoint/2010/main" val="3533941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1624-8DA1-E8E6-3426-31C663AFAD6D}"/>
              </a:ext>
            </a:extLst>
          </p:cNvPr>
          <p:cNvSpPr>
            <a:spLocks noGrp="1"/>
          </p:cNvSpPr>
          <p:nvPr>
            <p:ph type="title"/>
          </p:nvPr>
        </p:nvSpPr>
        <p:spPr/>
        <p:txBody>
          <a:bodyPr>
            <a:normAutofit fontScale="90000"/>
          </a:bodyPr>
          <a:lstStyle/>
          <a:p>
            <a:r>
              <a:rPr lang="en-US" dirty="0"/>
              <a:t>Begin at the Beginning</a:t>
            </a:r>
          </a:p>
        </p:txBody>
      </p:sp>
      <p:sp>
        <p:nvSpPr>
          <p:cNvPr id="3" name="Text Placeholder 2">
            <a:extLst>
              <a:ext uri="{FF2B5EF4-FFF2-40B4-BE49-F238E27FC236}">
                <a16:creationId xmlns:a16="http://schemas.microsoft.com/office/drawing/2014/main" id="{D1E78CF4-DE8D-37F0-CEB3-8DD1006BEC2D}"/>
              </a:ext>
            </a:extLst>
          </p:cNvPr>
          <p:cNvSpPr>
            <a:spLocks noGrp="1"/>
          </p:cNvSpPr>
          <p:nvPr>
            <p:ph type="body" idx="1"/>
          </p:nvPr>
        </p:nvSpPr>
        <p:spPr/>
        <p:txBody>
          <a:bodyPr>
            <a:normAutofit fontScale="92500" lnSpcReduction="10000"/>
          </a:bodyPr>
          <a:lstStyle/>
          <a:p>
            <a:r>
              <a:rPr lang="en-US" dirty="0"/>
              <a:t>The end-to-end process </a:t>
            </a:r>
          </a:p>
          <a:p>
            <a:pPr lvl="1"/>
            <a:r>
              <a:rPr lang="en-US" dirty="0"/>
              <a:t>Is a pipeline that is hard to fill</a:t>
            </a:r>
          </a:p>
          <a:p>
            <a:pPr lvl="1"/>
            <a:r>
              <a:rPr lang="en-US" dirty="0"/>
              <a:t>Tools will not solve the problem </a:t>
            </a:r>
          </a:p>
          <a:p>
            <a:pPr lvl="2"/>
            <a:r>
              <a:rPr lang="en-US" dirty="0"/>
              <a:t>They may solve A problem</a:t>
            </a:r>
          </a:p>
          <a:p>
            <a:pPr lvl="1"/>
            <a:r>
              <a:rPr lang="en-US" dirty="0"/>
              <a:t>Tools are just exercise equipment</a:t>
            </a:r>
          </a:p>
          <a:p>
            <a:pPr lvl="2"/>
            <a:r>
              <a:rPr lang="en-US" dirty="0"/>
              <a:t>You still must do the work</a:t>
            </a:r>
          </a:p>
          <a:p>
            <a:pPr lvl="1"/>
            <a:r>
              <a:rPr lang="en-US" dirty="0"/>
              <a:t>probably why we gloss over it</a:t>
            </a:r>
          </a:p>
          <a:p>
            <a:pPr lvl="1"/>
            <a:r>
              <a:rPr lang="en-US" dirty="0"/>
              <a:t>probably why we can't articulate a framework</a:t>
            </a:r>
          </a:p>
          <a:p>
            <a:pPr lvl="1"/>
            <a:endParaRPr lang="en-US" dirty="0"/>
          </a:p>
        </p:txBody>
      </p:sp>
    </p:spTree>
    <p:extLst>
      <p:ext uri="{BB962C8B-B14F-4D97-AF65-F5344CB8AC3E}">
        <p14:creationId xmlns:p14="http://schemas.microsoft.com/office/powerpoint/2010/main" val="355480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D6AD-4E4D-58B2-0885-C4239CA775C1}"/>
              </a:ext>
            </a:extLst>
          </p:cNvPr>
          <p:cNvSpPr>
            <a:spLocks noGrp="1"/>
          </p:cNvSpPr>
          <p:nvPr>
            <p:ph type="title"/>
          </p:nvPr>
        </p:nvSpPr>
        <p:spPr/>
        <p:txBody>
          <a:bodyPr>
            <a:normAutofit fontScale="90000"/>
          </a:bodyPr>
          <a:lstStyle/>
          <a:p>
            <a:r>
              <a:rPr lang="en-US" dirty="0"/>
              <a:t>What if…</a:t>
            </a:r>
          </a:p>
        </p:txBody>
      </p:sp>
      <p:sp>
        <p:nvSpPr>
          <p:cNvPr id="3" name="Text Placeholder 2">
            <a:extLst>
              <a:ext uri="{FF2B5EF4-FFF2-40B4-BE49-F238E27FC236}">
                <a16:creationId xmlns:a16="http://schemas.microsoft.com/office/drawing/2014/main" id="{4DD5FDC9-8B00-CA95-45DC-B975A287F719}"/>
              </a:ext>
            </a:extLst>
          </p:cNvPr>
          <p:cNvSpPr>
            <a:spLocks noGrp="1"/>
          </p:cNvSpPr>
          <p:nvPr>
            <p:ph type="body" idx="1"/>
          </p:nvPr>
        </p:nvSpPr>
        <p:spPr/>
        <p:txBody>
          <a:bodyPr>
            <a:normAutofit/>
          </a:bodyPr>
          <a:lstStyle/>
          <a:p>
            <a:r>
              <a:rPr lang="en-US" dirty="0"/>
              <a:t>We lived in a world which started with design</a:t>
            </a:r>
          </a:p>
          <a:p>
            <a:pPr lvl="1"/>
            <a:r>
              <a:rPr lang="en-US" dirty="0"/>
              <a:t>Would Truth be Ambiguous?</a:t>
            </a:r>
          </a:p>
          <a:p>
            <a:pPr lvl="1"/>
            <a:endParaRPr lang="en-US" dirty="0"/>
          </a:p>
          <a:p>
            <a:pPr lvl="1"/>
            <a:r>
              <a:rPr lang="en-US" sz="1800" dirty="0"/>
              <a:t>That world is already here</a:t>
            </a:r>
          </a:p>
          <a:p>
            <a:pPr lvl="2"/>
            <a:r>
              <a:rPr lang="en-US" sz="1600" dirty="0"/>
              <a:t>Excellent examples (Christian Adell Querol, Jeremy Schulman)</a:t>
            </a:r>
          </a:p>
          <a:p>
            <a:pPr lvl="1"/>
            <a:r>
              <a:rPr lang="en-US" sz="1800" dirty="0"/>
              <a:t>The tooling is here (but you can start without it!)</a:t>
            </a:r>
          </a:p>
          <a:p>
            <a:endParaRPr lang="en-US" dirty="0"/>
          </a:p>
        </p:txBody>
      </p:sp>
    </p:spTree>
    <p:extLst>
      <p:ext uri="{BB962C8B-B14F-4D97-AF65-F5344CB8AC3E}">
        <p14:creationId xmlns:p14="http://schemas.microsoft.com/office/powerpoint/2010/main" val="385768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71AA-F31A-7663-4D1C-81757BA7558B}"/>
              </a:ext>
            </a:extLst>
          </p:cNvPr>
          <p:cNvSpPr>
            <a:spLocks noGrp="1"/>
          </p:cNvSpPr>
          <p:nvPr>
            <p:ph type="title"/>
          </p:nvPr>
        </p:nvSpPr>
        <p:spPr/>
        <p:txBody>
          <a:bodyPr>
            <a:normAutofit fontScale="90000"/>
          </a:bodyPr>
          <a:lstStyle/>
          <a:p>
            <a:r>
              <a:rPr lang="en-US" dirty="0"/>
              <a:t>The source of truth struggle</a:t>
            </a:r>
            <a:br>
              <a:rPr lang="en-US" dirty="0"/>
            </a:br>
            <a:endParaRPr lang="en-US" dirty="0"/>
          </a:p>
        </p:txBody>
      </p:sp>
      <p:sp>
        <p:nvSpPr>
          <p:cNvPr id="3" name="Text Placeholder 2">
            <a:extLst>
              <a:ext uri="{FF2B5EF4-FFF2-40B4-BE49-F238E27FC236}">
                <a16:creationId xmlns:a16="http://schemas.microsoft.com/office/drawing/2014/main" id="{4AFA59E7-8A86-5E2D-7155-6CE118037EB9}"/>
              </a:ext>
            </a:extLst>
          </p:cNvPr>
          <p:cNvSpPr>
            <a:spLocks noGrp="1"/>
          </p:cNvSpPr>
          <p:nvPr>
            <p:ph type="body" idx="1"/>
          </p:nvPr>
        </p:nvSpPr>
        <p:spPr/>
        <p:txBody>
          <a:bodyPr>
            <a:normAutofit fontScale="92500" lnSpcReduction="20000"/>
          </a:bodyPr>
          <a:lstStyle/>
          <a:p>
            <a:r>
              <a:rPr lang="en-US" dirty="0"/>
              <a:t>If our process began with the details of what we were building, would truth be such a struggle?</a:t>
            </a:r>
          </a:p>
          <a:p>
            <a:r>
              <a:rPr lang="en-US" dirty="0"/>
              <a:t>We spend too much time asking ”what should it be?”</a:t>
            </a:r>
          </a:p>
          <a:p>
            <a:pPr lvl="1"/>
            <a:r>
              <a:rPr lang="en-US" dirty="0"/>
              <a:t>Looking for the answer outside of doing the work</a:t>
            </a:r>
          </a:p>
          <a:p>
            <a:pPr lvl="1"/>
            <a:r>
              <a:rPr lang="en-US" dirty="0"/>
              <a:t>We know what it should be, we may have it fully documented, we just can’t use it!</a:t>
            </a:r>
          </a:p>
        </p:txBody>
      </p:sp>
    </p:spTree>
    <p:extLst>
      <p:ext uri="{BB962C8B-B14F-4D97-AF65-F5344CB8AC3E}">
        <p14:creationId xmlns:p14="http://schemas.microsoft.com/office/powerpoint/2010/main" val="2656099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A986-31A4-AEF5-B55A-DF770CC492AD}"/>
              </a:ext>
            </a:extLst>
          </p:cNvPr>
          <p:cNvSpPr>
            <a:spLocks noGrp="1"/>
          </p:cNvSpPr>
          <p:nvPr>
            <p:ph type="title"/>
          </p:nvPr>
        </p:nvSpPr>
        <p:spPr>
          <a:xfrm>
            <a:off x="160317" y="445025"/>
            <a:ext cx="8983683" cy="572700"/>
          </a:xfrm>
        </p:spPr>
        <p:txBody>
          <a:bodyPr>
            <a:normAutofit fontScale="90000"/>
          </a:bodyPr>
          <a:lstStyle/>
          <a:p>
            <a:r>
              <a:rPr lang="en-US" dirty="0"/>
              <a:t>Programmatically consumable design</a:t>
            </a:r>
            <a:br>
              <a:rPr lang="en-US" dirty="0"/>
            </a:br>
            <a:endParaRPr lang="en-US" dirty="0"/>
          </a:p>
        </p:txBody>
      </p:sp>
      <p:sp>
        <p:nvSpPr>
          <p:cNvPr id="3" name="Text Placeholder 2">
            <a:extLst>
              <a:ext uri="{FF2B5EF4-FFF2-40B4-BE49-F238E27FC236}">
                <a16:creationId xmlns:a16="http://schemas.microsoft.com/office/drawing/2014/main" id="{A9653049-1605-B6FF-C676-2BBA90704DBF}"/>
              </a:ext>
            </a:extLst>
          </p:cNvPr>
          <p:cNvSpPr>
            <a:spLocks noGrp="1"/>
          </p:cNvSpPr>
          <p:nvPr>
            <p:ph type="body" idx="1"/>
          </p:nvPr>
        </p:nvSpPr>
        <p:spPr/>
        <p:txBody>
          <a:bodyPr/>
          <a:lstStyle/>
          <a:p>
            <a:r>
              <a:rPr lang="en-US" dirty="0"/>
              <a:t>In our new world, the answer to “what should it be?” needs to be programmatically consumable data</a:t>
            </a:r>
          </a:p>
          <a:p>
            <a:r>
              <a:rPr lang="en-US" dirty="0"/>
              <a:t>The pipeline needs structured data flowing through it</a:t>
            </a:r>
          </a:p>
        </p:txBody>
      </p:sp>
    </p:spTree>
    <p:extLst>
      <p:ext uri="{BB962C8B-B14F-4D97-AF65-F5344CB8AC3E}">
        <p14:creationId xmlns:p14="http://schemas.microsoft.com/office/powerpoint/2010/main" val="2200194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8D55-149D-23C9-004D-C3546F2EE104}"/>
              </a:ext>
            </a:extLst>
          </p:cNvPr>
          <p:cNvSpPr>
            <a:spLocks noGrp="1"/>
          </p:cNvSpPr>
          <p:nvPr>
            <p:ph type="title"/>
          </p:nvPr>
        </p:nvSpPr>
        <p:spPr/>
        <p:txBody>
          <a:bodyPr>
            <a:normAutofit fontScale="90000"/>
          </a:bodyPr>
          <a:lstStyle/>
          <a:p>
            <a:r>
              <a:rPr lang="en-US" dirty="0"/>
              <a:t>The delivery to operations chasm</a:t>
            </a:r>
          </a:p>
        </p:txBody>
      </p:sp>
      <p:sp>
        <p:nvSpPr>
          <p:cNvPr id="3" name="Text Placeholder 2">
            <a:extLst>
              <a:ext uri="{FF2B5EF4-FFF2-40B4-BE49-F238E27FC236}">
                <a16:creationId xmlns:a16="http://schemas.microsoft.com/office/drawing/2014/main" id="{7443649B-D21A-6588-40C1-95B76DB76DBE}"/>
              </a:ext>
            </a:extLst>
          </p:cNvPr>
          <p:cNvSpPr>
            <a:spLocks noGrp="1"/>
          </p:cNvSpPr>
          <p:nvPr>
            <p:ph type="body" idx="1"/>
          </p:nvPr>
        </p:nvSpPr>
        <p:spPr>
          <a:xfrm>
            <a:off x="311700" y="1132275"/>
            <a:ext cx="2496814" cy="3416400"/>
          </a:xfrm>
        </p:spPr>
        <p:txBody>
          <a:bodyPr/>
          <a:lstStyle/>
          <a:p>
            <a:r>
              <a:rPr lang="en-US" dirty="0"/>
              <a:t>I've made several trips here</a:t>
            </a:r>
          </a:p>
        </p:txBody>
      </p:sp>
      <p:pic>
        <p:nvPicPr>
          <p:cNvPr id="7" name="Picture 6" descr="A comparison of a computer and a design&#10;&#10;AI-generated content may be incorrect.">
            <a:extLst>
              <a:ext uri="{FF2B5EF4-FFF2-40B4-BE49-F238E27FC236}">
                <a16:creationId xmlns:a16="http://schemas.microsoft.com/office/drawing/2014/main" id="{079CFA2F-4402-7A93-AA11-064C713E54D4}"/>
              </a:ext>
            </a:extLst>
          </p:cNvPr>
          <p:cNvPicPr>
            <a:picLocks noChangeAspect="1"/>
          </p:cNvPicPr>
          <p:nvPr/>
        </p:nvPicPr>
        <p:blipFill>
          <a:blip r:embed="rId3"/>
          <a:stretch>
            <a:fillRect/>
          </a:stretch>
        </p:blipFill>
        <p:spPr>
          <a:xfrm>
            <a:off x="2966463" y="1053991"/>
            <a:ext cx="5865837" cy="3910558"/>
          </a:xfrm>
          <a:prstGeom prst="rect">
            <a:avLst/>
          </a:prstGeom>
        </p:spPr>
      </p:pic>
    </p:spTree>
    <p:extLst>
      <p:ext uri="{BB962C8B-B14F-4D97-AF65-F5344CB8AC3E}">
        <p14:creationId xmlns:p14="http://schemas.microsoft.com/office/powerpoint/2010/main" val="146783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E017-CBEB-A922-8F9B-9E5D76FF3D2D}"/>
              </a:ext>
            </a:extLst>
          </p:cNvPr>
          <p:cNvSpPr>
            <a:spLocks noGrp="1"/>
          </p:cNvSpPr>
          <p:nvPr>
            <p:ph type="title"/>
          </p:nvPr>
        </p:nvSpPr>
        <p:spPr/>
        <p:txBody>
          <a:bodyPr>
            <a:normAutofit fontScale="90000"/>
          </a:bodyPr>
          <a:lstStyle/>
          <a:p>
            <a:r>
              <a:rPr lang="en-US" dirty="0"/>
              <a:t>Begin by asking the right questions</a:t>
            </a:r>
          </a:p>
        </p:txBody>
      </p:sp>
      <p:sp>
        <p:nvSpPr>
          <p:cNvPr id="3" name="Text Placeholder 2">
            <a:extLst>
              <a:ext uri="{FF2B5EF4-FFF2-40B4-BE49-F238E27FC236}">
                <a16:creationId xmlns:a16="http://schemas.microsoft.com/office/drawing/2014/main" id="{F8FCDF8A-AB76-DBFE-816E-D9FA913572F3}"/>
              </a:ext>
            </a:extLst>
          </p:cNvPr>
          <p:cNvSpPr>
            <a:spLocks noGrp="1"/>
          </p:cNvSpPr>
          <p:nvPr>
            <p:ph type="body" idx="1"/>
          </p:nvPr>
        </p:nvSpPr>
        <p:spPr/>
        <p:txBody>
          <a:bodyPr>
            <a:normAutofit fontScale="92500"/>
          </a:bodyPr>
          <a:lstStyle/>
          <a:p>
            <a:pPr marL="565150" indent="-514350">
              <a:buFont typeface="+mj-lt"/>
              <a:buAutoNum type="arabicPeriod"/>
            </a:pPr>
            <a:r>
              <a:rPr lang="en-US" dirty="0"/>
              <a:t>What problem are we trying to solve?</a:t>
            </a:r>
          </a:p>
          <a:p>
            <a:pPr marL="565150" indent="-514350">
              <a:buFont typeface="+mj-lt"/>
              <a:buAutoNum type="arabicPeriod"/>
            </a:pPr>
            <a:r>
              <a:rPr lang="en-US" dirty="0"/>
              <a:t>How will this product or service help solve the problem?</a:t>
            </a:r>
          </a:p>
          <a:p>
            <a:pPr marL="565150" indent="-514350">
              <a:buFont typeface="+mj-lt"/>
              <a:buAutoNum type="arabicPeriod"/>
            </a:pPr>
            <a:r>
              <a:rPr lang="en-US" dirty="0"/>
              <a:t>Who is going to implement the solution?</a:t>
            </a:r>
          </a:p>
          <a:p>
            <a:pPr marL="565150" indent="-514350">
              <a:buFont typeface="+mj-lt"/>
              <a:buAutoNum type="arabicPeriod"/>
            </a:pPr>
            <a:r>
              <a:rPr lang="en-US" dirty="0"/>
              <a:t>How are we going to support the solution?</a:t>
            </a:r>
          </a:p>
          <a:p>
            <a:pPr marL="565150" indent="-514350">
              <a:buFont typeface="+mj-lt"/>
              <a:buAutoNum type="arabicPeriod"/>
            </a:pPr>
            <a:endParaRPr lang="en-US" dirty="0"/>
          </a:p>
        </p:txBody>
      </p:sp>
    </p:spTree>
    <p:extLst>
      <p:ext uri="{BB962C8B-B14F-4D97-AF65-F5344CB8AC3E}">
        <p14:creationId xmlns:p14="http://schemas.microsoft.com/office/powerpoint/2010/main" val="126055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8A57-A39F-EE7A-6AAE-E419EA3CDE53}"/>
              </a:ext>
            </a:extLst>
          </p:cNvPr>
          <p:cNvSpPr>
            <a:spLocks noGrp="1"/>
          </p:cNvSpPr>
          <p:nvPr>
            <p:ph type="title"/>
          </p:nvPr>
        </p:nvSpPr>
        <p:spPr>
          <a:xfrm rot="16200000">
            <a:off x="-309403" y="2027656"/>
            <a:ext cx="2215840" cy="572700"/>
          </a:xfrm>
        </p:spPr>
        <p:txBody>
          <a:bodyPr>
            <a:normAutofit fontScale="90000"/>
          </a:bodyPr>
          <a:lstStyle/>
          <a:p>
            <a:r>
              <a:rPr lang="en-US" dirty="0"/>
              <a:t>Example</a:t>
            </a:r>
          </a:p>
        </p:txBody>
      </p:sp>
      <p:pic>
        <p:nvPicPr>
          <p:cNvPr id="5" name="Picture 4" descr="A diagram of a pipeline&#10;&#10;AI-generated content may be incorrect.">
            <a:extLst>
              <a:ext uri="{FF2B5EF4-FFF2-40B4-BE49-F238E27FC236}">
                <a16:creationId xmlns:a16="http://schemas.microsoft.com/office/drawing/2014/main" id="{5E38CFC8-26A5-52C2-3D66-E7C53BAE183E}"/>
              </a:ext>
            </a:extLst>
          </p:cNvPr>
          <p:cNvPicPr>
            <a:picLocks noChangeAspect="1"/>
          </p:cNvPicPr>
          <p:nvPr/>
        </p:nvPicPr>
        <p:blipFill>
          <a:blip r:embed="rId2"/>
          <a:stretch>
            <a:fillRect/>
          </a:stretch>
        </p:blipFill>
        <p:spPr>
          <a:xfrm>
            <a:off x="1561381" y="99504"/>
            <a:ext cx="7419526" cy="4946351"/>
          </a:xfrm>
          <a:prstGeom prst="rect">
            <a:avLst/>
          </a:prstGeom>
        </p:spPr>
      </p:pic>
    </p:spTree>
    <p:extLst>
      <p:ext uri="{BB962C8B-B14F-4D97-AF65-F5344CB8AC3E}">
        <p14:creationId xmlns:p14="http://schemas.microsoft.com/office/powerpoint/2010/main" val="1172186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634E4-C834-B7F2-9FDD-865CCFA7DD71}"/>
              </a:ext>
            </a:extLst>
          </p:cNvPr>
          <p:cNvSpPr>
            <a:spLocks noGrp="1"/>
          </p:cNvSpPr>
          <p:nvPr>
            <p:ph type="title"/>
          </p:nvPr>
        </p:nvSpPr>
        <p:spPr/>
        <p:txBody>
          <a:bodyPr>
            <a:normAutofit fontScale="90000"/>
          </a:bodyPr>
          <a:lstStyle/>
          <a:p>
            <a:r>
              <a:rPr lang="en-US" dirty="0"/>
              <a:t>The Networking Bottleneck</a:t>
            </a:r>
          </a:p>
        </p:txBody>
      </p:sp>
      <p:sp>
        <p:nvSpPr>
          <p:cNvPr id="3" name="Text Placeholder 2">
            <a:extLst>
              <a:ext uri="{FF2B5EF4-FFF2-40B4-BE49-F238E27FC236}">
                <a16:creationId xmlns:a16="http://schemas.microsoft.com/office/drawing/2014/main" id="{CBCAC34E-B75A-870D-693A-7FE6976EFA6E}"/>
              </a:ext>
            </a:extLst>
          </p:cNvPr>
          <p:cNvSpPr>
            <a:spLocks noGrp="1"/>
          </p:cNvSpPr>
          <p:nvPr>
            <p:ph type="body" idx="1"/>
          </p:nvPr>
        </p:nvSpPr>
        <p:spPr>
          <a:xfrm>
            <a:off x="311700" y="1152475"/>
            <a:ext cx="3999900" cy="2127438"/>
          </a:xfrm>
        </p:spPr>
        <p:txBody>
          <a:bodyPr/>
          <a:lstStyle/>
          <a:p>
            <a:r>
              <a:rPr lang="en-US" b="0" i="0" u="none" strike="noStrike" dirty="0">
                <a:solidFill>
                  <a:schemeClr val="bg1"/>
                </a:solidFill>
                <a:effectLst/>
                <a:latin typeface="Helvetica Neue" panose="02000503000000020004" pitchFamily="2" charset="0"/>
              </a:rPr>
              <a:t>Networking has been a bottleneck to service delivery</a:t>
            </a:r>
          </a:p>
          <a:p>
            <a:endParaRPr lang="en-US" dirty="0">
              <a:solidFill>
                <a:schemeClr val="bg1"/>
              </a:solidFill>
            </a:endParaRPr>
          </a:p>
        </p:txBody>
      </p:sp>
      <p:sp>
        <p:nvSpPr>
          <p:cNvPr id="4" name="Text Placeholder 3">
            <a:extLst>
              <a:ext uri="{FF2B5EF4-FFF2-40B4-BE49-F238E27FC236}">
                <a16:creationId xmlns:a16="http://schemas.microsoft.com/office/drawing/2014/main" id="{822EB34C-97D8-1B63-EBBB-6AFCB203FF40}"/>
              </a:ext>
            </a:extLst>
          </p:cNvPr>
          <p:cNvSpPr>
            <a:spLocks noGrp="1"/>
          </p:cNvSpPr>
          <p:nvPr>
            <p:ph type="body" idx="2"/>
          </p:nvPr>
        </p:nvSpPr>
        <p:spPr>
          <a:xfrm>
            <a:off x="4832400" y="1152475"/>
            <a:ext cx="3999900" cy="2127438"/>
          </a:xfrm>
        </p:spPr>
        <p:txBody>
          <a:bodyPr/>
          <a:lstStyle/>
          <a:p>
            <a:r>
              <a:rPr lang="en-US" b="0" i="0" u="none" strike="noStrike" dirty="0">
                <a:solidFill>
                  <a:schemeClr val="bg1"/>
                </a:solidFill>
                <a:effectLst/>
                <a:latin typeface="Helvetica Neue" panose="02000503000000020004" pitchFamily="2" charset="0"/>
              </a:rPr>
              <a:t>Networking has been slow to embrace automation</a:t>
            </a:r>
          </a:p>
          <a:p>
            <a:endParaRPr lang="en-US" dirty="0">
              <a:solidFill>
                <a:schemeClr val="bg1"/>
              </a:solidFill>
            </a:endParaRPr>
          </a:p>
        </p:txBody>
      </p:sp>
      <p:sp>
        <p:nvSpPr>
          <p:cNvPr id="5" name="Text Placeholder 2">
            <a:extLst>
              <a:ext uri="{FF2B5EF4-FFF2-40B4-BE49-F238E27FC236}">
                <a16:creationId xmlns:a16="http://schemas.microsoft.com/office/drawing/2014/main" id="{04B28E8E-D1ED-7689-7ED8-1A29CBA1379F}"/>
              </a:ext>
            </a:extLst>
          </p:cNvPr>
          <p:cNvSpPr>
            <a:spLocks noGrp="1"/>
          </p:cNvSpPr>
          <p:nvPr/>
        </p:nvSpPr>
        <p:spPr>
          <a:xfrm>
            <a:off x="306730" y="3432447"/>
            <a:ext cx="8520600" cy="1328397"/>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406400" algn="l" rtl="0">
              <a:lnSpc>
                <a:spcPct val="115000"/>
              </a:lnSpc>
              <a:spcBef>
                <a:spcPts val="0"/>
              </a:spcBef>
              <a:spcAft>
                <a:spcPts val="0"/>
              </a:spcAft>
              <a:buClr>
                <a:schemeClr val="lt1"/>
              </a:buClr>
              <a:buSzPts val="2800"/>
              <a:buFont typeface="Space Mono"/>
              <a:buChar char="●"/>
              <a:defRPr sz="2800" b="0" i="0" u="none" strike="noStrike" cap="none">
                <a:solidFill>
                  <a:schemeClr val="lt1"/>
                </a:solidFill>
                <a:latin typeface="Space Mono"/>
                <a:ea typeface="Space Mono"/>
                <a:cs typeface="Space Mono"/>
                <a:sym typeface="Space Mono"/>
              </a:defRPr>
            </a:lvl1pPr>
            <a:lvl2pPr marL="914400" marR="0" lvl="1" indent="-381000" algn="l" rtl="0">
              <a:lnSpc>
                <a:spcPct val="115000"/>
              </a:lnSpc>
              <a:spcBef>
                <a:spcPts val="0"/>
              </a:spcBef>
              <a:spcAft>
                <a:spcPts val="0"/>
              </a:spcAft>
              <a:buClr>
                <a:schemeClr val="lt1"/>
              </a:buClr>
              <a:buSzPts val="2400"/>
              <a:buFont typeface="Space Mono"/>
              <a:buChar char="○"/>
              <a:defRPr sz="2400" b="0" i="0" u="none" strike="noStrike" cap="none">
                <a:solidFill>
                  <a:schemeClr val="lt1"/>
                </a:solidFill>
                <a:latin typeface="Space Mono"/>
                <a:ea typeface="Space Mono"/>
                <a:cs typeface="Space Mono"/>
                <a:sym typeface="Space Mono"/>
              </a:defRPr>
            </a:lvl2pPr>
            <a:lvl3pPr marL="1371600" marR="0" lvl="2" indent="-368300" algn="l" rtl="0">
              <a:lnSpc>
                <a:spcPct val="115000"/>
              </a:lnSpc>
              <a:spcBef>
                <a:spcPts val="0"/>
              </a:spcBef>
              <a:spcAft>
                <a:spcPts val="0"/>
              </a:spcAft>
              <a:buClr>
                <a:schemeClr val="lt1"/>
              </a:buClr>
              <a:buSzPts val="2200"/>
              <a:buFont typeface="Space Mono"/>
              <a:buChar char="■"/>
              <a:defRPr sz="2200" b="0" i="0" u="none" strike="noStrike" cap="none">
                <a:solidFill>
                  <a:schemeClr val="lt1"/>
                </a:solidFill>
                <a:latin typeface="Space Mono"/>
                <a:ea typeface="Space Mono"/>
                <a:cs typeface="Space Mono"/>
                <a:sym typeface="Space Mono"/>
              </a:defRPr>
            </a:lvl3pPr>
            <a:lvl4pPr marL="1828800" marR="0" lvl="3"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4pPr>
            <a:lvl5pPr marL="2286000" marR="0" lvl="4"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5pPr>
            <a:lvl6pPr marL="2743200" marR="0" lvl="5"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6pPr>
            <a:lvl7pPr marL="3200400" marR="0" lvl="6"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7pPr>
            <a:lvl8pPr marL="3657600" marR="0" lvl="7"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8pPr>
            <a:lvl9pPr marL="4114800" marR="0" lvl="8"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9pPr>
          </a:lstStyle>
          <a:p>
            <a:r>
              <a:rPr lang="en-US" dirty="0">
                <a:latin typeface="Helvetica Neue" panose="02000503000000020004" pitchFamily="2" charset="0"/>
                <a:ea typeface="Helvetica Neue" panose="02000503000000020004" pitchFamily="2" charset="0"/>
                <a:cs typeface="Helvetica Neue" panose="02000503000000020004" pitchFamily="2" charset="0"/>
              </a:rPr>
              <a:t>Is there a relationship? If Yes, why?</a:t>
            </a:r>
          </a:p>
          <a:p>
            <a:r>
              <a:rPr lang="en-US" dirty="0">
                <a:latin typeface="Helvetica Neue" panose="02000503000000020004" pitchFamily="2" charset="0"/>
                <a:ea typeface="Helvetica Neue" panose="02000503000000020004" pitchFamily="2" charset="0"/>
                <a:cs typeface="Helvetica Neue" panose="02000503000000020004" pitchFamily="2" charset="0"/>
              </a:rPr>
              <a:t>Consider Centralized control vs Decentralized (box by box) </a:t>
            </a:r>
          </a:p>
        </p:txBody>
      </p:sp>
      <p:sp>
        <p:nvSpPr>
          <p:cNvPr id="6" name="Rectangle 5">
            <a:extLst>
              <a:ext uri="{FF2B5EF4-FFF2-40B4-BE49-F238E27FC236}">
                <a16:creationId xmlns:a16="http://schemas.microsoft.com/office/drawing/2014/main" id="{961ACA77-2DC6-87F4-CFD3-3EEA772E1D78}"/>
              </a:ext>
            </a:extLst>
          </p:cNvPr>
          <p:cNvSpPr/>
          <p:nvPr/>
        </p:nvSpPr>
        <p:spPr>
          <a:xfrm>
            <a:off x="184114" y="0"/>
            <a:ext cx="3509294" cy="584775"/>
          </a:xfrm>
          <a:prstGeom prst="rect">
            <a:avLst/>
          </a:prstGeom>
          <a:noFill/>
        </p:spPr>
        <p:txBody>
          <a:bodyPr wrap="none" lIns="91440" tIns="45720" rIns="91440" bIns="45720">
            <a:spAutoFit/>
          </a:bodyPr>
          <a:lstStyle/>
          <a:p>
            <a:pPr algn="ctr"/>
            <a:r>
              <a:rPr lang="en-US" sz="3200" i="1" dirty="0">
                <a:ln w="0"/>
                <a:gradFill>
                  <a:gsLst>
                    <a:gs pos="21000">
                      <a:srgbClr val="53575C"/>
                    </a:gs>
                    <a:gs pos="88000">
                      <a:srgbClr val="C5C7CA"/>
                    </a:gs>
                  </a:gsLst>
                  <a:lin ang="5400000"/>
                </a:gradFill>
              </a:rPr>
              <a:t>In the beginning…</a:t>
            </a:r>
          </a:p>
        </p:txBody>
      </p:sp>
    </p:spTree>
    <p:extLst>
      <p:ext uri="{BB962C8B-B14F-4D97-AF65-F5344CB8AC3E}">
        <p14:creationId xmlns:p14="http://schemas.microsoft.com/office/powerpoint/2010/main" val="1832176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4200"/>
              <a:buNone/>
            </a:pPr>
            <a:r>
              <a:rPr lang="en-US" dirty="0"/>
              <a:t>Conclusions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83A2-31FD-A4CA-A0A6-0281D09931F7}"/>
              </a:ext>
            </a:extLst>
          </p:cNvPr>
          <p:cNvSpPr>
            <a:spLocks noGrp="1"/>
          </p:cNvSpPr>
          <p:nvPr>
            <p:ph type="title"/>
          </p:nvPr>
        </p:nvSpPr>
        <p:spPr/>
        <p:txBody>
          <a:bodyPr>
            <a:normAutofit fontScale="90000"/>
          </a:bodyPr>
          <a:lstStyle/>
          <a:p>
            <a:r>
              <a:rPr lang="en-US" dirty="0"/>
              <a:t>Legs AND upper body</a:t>
            </a:r>
          </a:p>
        </p:txBody>
      </p:sp>
      <p:sp>
        <p:nvSpPr>
          <p:cNvPr id="3" name="Text Placeholder 2">
            <a:extLst>
              <a:ext uri="{FF2B5EF4-FFF2-40B4-BE49-F238E27FC236}">
                <a16:creationId xmlns:a16="http://schemas.microsoft.com/office/drawing/2014/main" id="{7D88F2B7-D541-A7DB-733A-8535F99269DC}"/>
              </a:ext>
            </a:extLst>
          </p:cNvPr>
          <p:cNvSpPr>
            <a:spLocks noGrp="1"/>
          </p:cNvSpPr>
          <p:nvPr>
            <p:ph type="body" idx="1"/>
          </p:nvPr>
        </p:nvSpPr>
        <p:spPr/>
        <p:txBody>
          <a:bodyPr/>
          <a:lstStyle/>
          <a:p>
            <a:endParaRPr lang="en-US"/>
          </a:p>
        </p:txBody>
      </p:sp>
      <p:pic>
        <p:nvPicPr>
          <p:cNvPr id="5" name="Picture 4" descr="Cartoon a cartoon of a green person&#10;&#10;AI-generated content may be incorrect.">
            <a:extLst>
              <a:ext uri="{FF2B5EF4-FFF2-40B4-BE49-F238E27FC236}">
                <a16:creationId xmlns:a16="http://schemas.microsoft.com/office/drawing/2014/main" id="{87CAE189-5D68-C301-6350-9B25BF74784E}"/>
              </a:ext>
            </a:extLst>
          </p:cNvPr>
          <p:cNvPicPr>
            <a:picLocks noChangeAspect="1"/>
          </p:cNvPicPr>
          <p:nvPr/>
        </p:nvPicPr>
        <p:blipFill>
          <a:blip r:embed="rId3"/>
          <a:stretch>
            <a:fillRect/>
          </a:stretch>
        </p:blipFill>
        <p:spPr>
          <a:xfrm>
            <a:off x="379268" y="1132275"/>
            <a:ext cx="3416400" cy="3416400"/>
          </a:xfrm>
          <a:prstGeom prst="rect">
            <a:avLst/>
          </a:prstGeom>
        </p:spPr>
      </p:pic>
      <p:pic>
        <p:nvPicPr>
          <p:cNvPr id="7" name="Picture 6" descr="A cartoon of a person in a room with a cat&#10;&#10;AI-generated content may be incorrect.">
            <a:extLst>
              <a:ext uri="{FF2B5EF4-FFF2-40B4-BE49-F238E27FC236}">
                <a16:creationId xmlns:a16="http://schemas.microsoft.com/office/drawing/2014/main" id="{3A526FEE-64BD-2449-7FD5-B6FF590C8FEF}"/>
              </a:ext>
            </a:extLst>
          </p:cNvPr>
          <p:cNvPicPr>
            <a:picLocks noChangeAspect="1"/>
          </p:cNvPicPr>
          <p:nvPr/>
        </p:nvPicPr>
        <p:blipFill>
          <a:blip r:embed="rId4"/>
          <a:stretch>
            <a:fillRect/>
          </a:stretch>
        </p:blipFill>
        <p:spPr>
          <a:xfrm>
            <a:off x="5155403" y="1132275"/>
            <a:ext cx="3416400" cy="3416400"/>
          </a:xfrm>
          <a:prstGeom prst="rect">
            <a:avLst/>
          </a:prstGeom>
        </p:spPr>
      </p:pic>
      <p:sp>
        <p:nvSpPr>
          <p:cNvPr id="9" name="TextBox 8">
            <a:extLst>
              <a:ext uri="{FF2B5EF4-FFF2-40B4-BE49-F238E27FC236}">
                <a16:creationId xmlns:a16="http://schemas.microsoft.com/office/drawing/2014/main" id="{D45EA4D9-35A9-3305-EC43-B2AD47E0E782}"/>
              </a:ext>
            </a:extLst>
          </p:cNvPr>
          <p:cNvSpPr txBox="1"/>
          <p:nvPr/>
        </p:nvSpPr>
        <p:spPr>
          <a:xfrm>
            <a:off x="896587" y="4663225"/>
            <a:ext cx="7558644" cy="400110"/>
          </a:xfrm>
          <a:prstGeom prst="rect">
            <a:avLst/>
          </a:prstGeom>
          <a:noFill/>
        </p:spPr>
        <p:txBody>
          <a:bodyPr wrap="square">
            <a:spAutoFit/>
          </a:bodyPr>
          <a:lstStyle/>
          <a:p>
            <a:pPr algn="ctr"/>
            <a:r>
              <a:rPr lang="en-US" sz="2000" b="0" i="0" u="none" strike="noStrike" dirty="0">
                <a:solidFill>
                  <a:srgbClr val="B8BFC6"/>
                </a:solidFill>
                <a:effectLst/>
                <a:latin typeface="Helvetica Neue" panose="02000503000000020004" pitchFamily="2" charset="0"/>
              </a:rPr>
              <a:t>Enablers of high-quality, end-to-end service delivery</a:t>
            </a:r>
          </a:p>
        </p:txBody>
      </p:sp>
    </p:spTree>
    <p:extLst>
      <p:ext uri="{BB962C8B-B14F-4D97-AF65-F5344CB8AC3E}">
        <p14:creationId xmlns:p14="http://schemas.microsoft.com/office/powerpoint/2010/main" val="141362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BC1A-2E05-CC1F-41DD-09A0CC5649D5}"/>
              </a:ext>
            </a:extLst>
          </p:cNvPr>
          <p:cNvSpPr>
            <a:spLocks noGrp="1"/>
          </p:cNvSpPr>
          <p:nvPr>
            <p:ph type="title"/>
          </p:nvPr>
        </p:nvSpPr>
        <p:spPr/>
        <p:txBody>
          <a:bodyPr>
            <a:normAutofit fontScale="90000"/>
          </a:bodyPr>
          <a:lstStyle/>
          <a:p>
            <a:r>
              <a:rPr lang="en-US" dirty="0"/>
              <a:t>New Beginning (Our 4 key questions)</a:t>
            </a:r>
          </a:p>
        </p:txBody>
      </p:sp>
      <p:sp>
        <p:nvSpPr>
          <p:cNvPr id="3" name="Text Placeholder 2">
            <a:extLst>
              <a:ext uri="{FF2B5EF4-FFF2-40B4-BE49-F238E27FC236}">
                <a16:creationId xmlns:a16="http://schemas.microsoft.com/office/drawing/2014/main" id="{8F467185-730F-EC88-C3BF-3A0D24B2101E}"/>
              </a:ext>
            </a:extLst>
          </p:cNvPr>
          <p:cNvSpPr>
            <a:spLocks noGrp="1"/>
          </p:cNvSpPr>
          <p:nvPr>
            <p:ph type="body" idx="1"/>
          </p:nvPr>
        </p:nvSpPr>
        <p:spPr/>
        <p:txBody>
          <a:bodyPr>
            <a:normAutofit lnSpcReduction="10000"/>
          </a:bodyPr>
          <a:lstStyle/>
          <a:p>
            <a:r>
              <a:rPr lang="en-US" dirty="0"/>
              <a:t>Requirements</a:t>
            </a:r>
          </a:p>
          <a:p>
            <a:r>
              <a:rPr lang="en-US" dirty="0"/>
              <a:t>Leadership</a:t>
            </a:r>
          </a:p>
          <a:p>
            <a:r>
              <a:rPr lang="en-US" dirty="0"/>
              <a:t>Resources</a:t>
            </a:r>
          </a:p>
          <a:p>
            <a:r>
              <a:rPr lang="en-US" dirty="0"/>
              <a:t>Support</a:t>
            </a:r>
          </a:p>
          <a:p>
            <a:endParaRPr lang="en-US" dirty="0"/>
          </a:p>
          <a:p>
            <a:r>
              <a:rPr lang="en-US" dirty="0"/>
              <a:t>Beginnings are hard but you just need the first step</a:t>
            </a:r>
          </a:p>
        </p:txBody>
      </p:sp>
    </p:spTree>
    <p:extLst>
      <p:ext uri="{BB962C8B-B14F-4D97-AF65-F5344CB8AC3E}">
        <p14:creationId xmlns:p14="http://schemas.microsoft.com/office/powerpoint/2010/main" val="1565246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8BAFD-5AD7-C301-06AA-39A6B1369B64}"/>
              </a:ext>
            </a:extLst>
          </p:cNvPr>
          <p:cNvSpPr>
            <a:spLocks noGrp="1"/>
          </p:cNvSpPr>
          <p:nvPr>
            <p:ph type="body" idx="1"/>
          </p:nvPr>
        </p:nvSpPr>
        <p:spPr/>
        <p:txBody>
          <a:bodyPr>
            <a:normAutofit fontScale="92500" lnSpcReduction="10000"/>
          </a:bodyPr>
          <a:lstStyle/>
          <a:p>
            <a:r>
              <a:rPr lang="en-US" dirty="0" err="1"/>
              <a:t>Movimiento</a:t>
            </a:r>
            <a:r>
              <a:rPr lang="en-US" dirty="0"/>
              <a:t> es </a:t>
            </a:r>
            <a:r>
              <a:rPr lang="en-US" dirty="0" err="1"/>
              <a:t>vida</a:t>
            </a:r>
            <a:endParaRPr lang="en-US" dirty="0"/>
          </a:p>
        </p:txBody>
      </p:sp>
      <p:pic>
        <p:nvPicPr>
          <p:cNvPr id="5" name="Online Media 4" descr="World War Z - Movement Is Life Clip">
            <a:hlinkClick r:id="" action="ppaction://media"/>
            <a:extLst>
              <a:ext uri="{FF2B5EF4-FFF2-40B4-BE49-F238E27FC236}">
                <a16:creationId xmlns:a16="http://schemas.microsoft.com/office/drawing/2014/main" id="{FEC4C7B3-1D3E-B22D-9A3E-087F1E210001}"/>
              </a:ext>
            </a:extLst>
          </p:cNvPr>
          <p:cNvPicPr>
            <a:picLocks noRot="1" noChangeAspect="1"/>
          </p:cNvPicPr>
          <p:nvPr>
            <a:videoFile r:link="rId1"/>
          </p:nvPr>
        </p:nvPicPr>
        <p:blipFill>
          <a:blip r:embed="rId4"/>
          <a:stretch>
            <a:fillRect/>
          </a:stretch>
        </p:blipFill>
        <p:spPr>
          <a:xfrm>
            <a:off x="1870043" y="253160"/>
            <a:ext cx="7127631" cy="4027111"/>
          </a:xfrm>
          <a:prstGeom prst="rect">
            <a:avLst/>
          </a:prstGeom>
        </p:spPr>
      </p:pic>
    </p:spTree>
    <p:extLst>
      <p:ext uri="{BB962C8B-B14F-4D97-AF65-F5344CB8AC3E}">
        <p14:creationId xmlns:p14="http://schemas.microsoft.com/office/powerpoint/2010/main" val="20664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A2AF3A-C0E8-6F2F-A386-9840EF0A81A7}"/>
              </a:ext>
            </a:extLst>
          </p:cNvPr>
          <p:cNvSpPr>
            <a:spLocks noGrp="1"/>
          </p:cNvSpPr>
          <p:nvPr>
            <p:ph type="body" idx="1"/>
          </p:nvPr>
        </p:nvSpPr>
        <p:spPr/>
        <p:txBody>
          <a:bodyPr>
            <a:normAutofit fontScale="92500" lnSpcReduction="10000"/>
          </a:bodyPr>
          <a:lstStyle/>
          <a:p>
            <a:endParaRPr lang="en-US"/>
          </a:p>
        </p:txBody>
      </p:sp>
      <p:pic>
        <p:nvPicPr>
          <p:cNvPr id="4" name="Picture 3" descr="A person looking at something&#10;&#10;AI-generated content may be incorrect.">
            <a:extLst>
              <a:ext uri="{FF2B5EF4-FFF2-40B4-BE49-F238E27FC236}">
                <a16:creationId xmlns:a16="http://schemas.microsoft.com/office/drawing/2014/main" id="{4ED2B5FF-38E4-4360-543F-473132851DCC}"/>
              </a:ext>
            </a:extLst>
          </p:cNvPr>
          <p:cNvPicPr>
            <a:picLocks noChangeAspect="1"/>
          </p:cNvPicPr>
          <p:nvPr/>
        </p:nvPicPr>
        <p:blipFill>
          <a:blip r:embed="rId2"/>
          <a:stretch>
            <a:fillRect/>
          </a:stretch>
        </p:blipFill>
        <p:spPr>
          <a:xfrm>
            <a:off x="508000" y="146050"/>
            <a:ext cx="7772400" cy="4639151"/>
          </a:xfrm>
          <a:prstGeom prst="rect">
            <a:avLst/>
          </a:prstGeom>
        </p:spPr>
      </p:pic>
    </p:spTree>
    <p:extLst>
      <p:ext uri="{BB962C8B-B14F-4D97-AF65-F5344CB8AC3E}">
        <p14:creationId xmlns:p14="http://schemas.microsoft.com/office/powerpoint/2010/main" val="46448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7B59-D37C-C4A5-5D78-39DFBEE764DB}"/>
              </a:ext>
            </a:extLst>
          </p:cNvPr>
          <p:cNvSpPr>
            <a:spLocks noGrp="1"/>
          </p:cNvSpPr>
          <p:nvPr>
            <p:ph type="title"/>
          </p:nvPr>
        </p:nvSpPr>
        <p:spPr/>
        <p:txBody>
          <a:bodyPr>
            <a:normAutofit fontScale="90000"/>
          </a:bodyPr>
          <a:lstStyle/>
          <a:p>
            <a:r>
              <a:rPr lang="en-US" dirty="0"/>
              <a:t>Distractions</a:t>
            </a:r>
          </a:p>
        </p:txBody>
      </p:sp>
      <p:sp>
        <p:nvSpPr>
          <p:cNvPr id="3" name="Text Placeholder 2">
            <a:extLst>
              <a:ext uri="{FF2B5EF4-FFF2-40B4-BE49-F238E27FC236}">
                <a16:creationId xmlns:a16="http://schemas.microsoft.com/office/drawing/2014/main" id="{B020DA90-5640-7EC4-4564-C30BA4EB1460}"/>
              </a:ext>
            </a:extLst>
          </p:cNvPr>
          <p:cNvSpPr>
            <a:spLocks noGrp="1"/>
          </p:cNvSpPr>
          <p:nvPr>
            <p:ph type="body" idx="1"/>
          </p:nvPr>
        </p:nvSpPr>
        <p:spPr/>
        <p:txBody>
          <a:bodyPr/>
          <a:lstStyle/>
          <a:p>
            <a:r>
              <a:rPr lang="en-US" dirty="0"/>
              <a:t>Why should I care?</a:t>
            </a:r>
          </a:p>
          <a:p>
            <a:endParaRPr lang="en-US" dirty="0"/>
          </a:p>
          <a:p>
            <a:endParaRPr lang="en-US" dirty="0"/>
          </a:p>
          <a:p>
            <a:r>
              <a:rPr lang="en-US" i="1" dirty="0"/>
              <a:t>Is this getting me closer to the finish line?</a:t>
            </a:r>
          </a:p>
        </p:txBody>
      </p:sp>
    </p:spTree>
    <p:extLst>
      <p:ext uri="{BB962C8B-B14F-4D97-AF65-F5344CB8AC3E}">
        <p14:creationId xmlns:p14="http://schemas.microsoft.com/office/powerpoint/2010/main" val="3368095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D7D0-FBA6-79FF-AAA7-A38A1641C60C}"/>
              </a:ext>
            </a:extLst>
          </p:cNvPr>
          <p:cNvSpPr>
            <a:spLocks noGrp="1"/>
          </p:cNvSpPr>
          <p:nvPr>
            <p:ph type="title"/>
          </p:nvPr>
        </p:nvSpPr>
        <p:spPr/>
        <p:txBody>
          <a:bodyPr>
            <a:normAutofit fontScale="90000"/>
          </a:bodyPr>
          <a:lstStyle/>
          <a:p>
            <a:r>
              <a:rPr lang="en-US" dirty="0" err="1"/>
              <a:t>AutoCon</a:t>
            </a:r>
            <a:endParaRPr lang="en-US" dirty="0"/>
          </a:p>
        </p:txBody>
      </p:sp>
      <p:sp>
        <p:nvSpPr>
          <p:cNvPr id="3" name="Text Placeholder 2">
            <a:extLst>
              <a:ext uri="{FF2B5EF4-FFF2-40B4-BE49-F238E27FC236}">
                <a16:creationId xmlns:a16="http://schemas.microsoft.com/office/drawing/2014/main" id="{9E94AB3E-9C9C-B2CE-745F-934772EDCB14}"/>
              </a:ext>
            </a:extLst>
          </p:cNvPr>
          <p:cNvSpPr>
            <a:spLocks noGrp="1"/>
          </p:cNvSpPr>
          <p:nvPr>
            <p:ph type="body" idx="1"/>
          </p:nvPr>
        </p:nvSpPr>
        <p:spPr/>
        <p:txBody>
          <a:bodyPr>
            <a:normAutofit fontScale="85000" lnSpcReduction="20000"/>
          </a:bodyPr>
          <a:lstStyle/>
          <a:p>
            <a:r>
              <a:rPr lang="en-US" dirty="0"/>
              <a:t>Now let’s turn to a different beginning </a:t>
            </a:r>
          </a:p>
          <a:p>
            <a:r>
              <a:rPr lang="en-US" dirty="0"/>
              <a:t>I am a result of NAF</a:t>
            </a:r>
          </a:p>
          <a:p>
            <a:r>
              <a:rPr lang="en-US" dirty="0"/>
              <a:t>What I know now after AC0 - AC2</a:t>
            </a:r>
          </a:p>
          <a:p>
            <a:r>
              <a:rPr lang="en-US" dirty="0"/>
              <a:t>Tough decisions on our horizon for some of us</a:t>
            </a:r>
          </a:p>
          <a:p>
            <a:r>
              <a:rPr lang="en-US" dirty="0"/>
              <a:t>This community is uniquely positioned to help</a:t>
            </a:r>
          </a:p>
          <a:p>
            <a:pPr lvl="1"/>
            <a:r>
              <a:rPr lang="en-US" dirty="0"/>
              <a:t>as long as we don't forget about those just starting</a:t>
            </a:r>
          </a:p>
          <a:p>
            <a:endParaRPr lang="en-US" dirty="0"/>
          </a:p>
        </p:txBody>
      </p:sp>
    </p:spTree>
    <p:extLst>
      <p:ext uri="{BB962C8B-B14F-4D97-AF65-F5344CB8AC3E}">
        <p14:creationId xmlns:p14="http://schemas.microsoft.com/office/powerpoint/2010/main" val="357666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7689-75F7-37AC-005A-9E7935F91E94}"/>
              </a:ext>
            </a:extLst>
          </p:cNvPr>
          <p:cNvSpPr>
            <a:spLocks noGrp="1"/>
          </p:cNvSpPr>
          <p:nvPr>
            <p:ph type="title"/>
          </p:nvPr>
        </p:nvSpPr>
        <p:spPr/>
        <p:txBody>
          <a:bodyPr>
            <a:normAutofit fontScale="90000"/>
          </a:bodyPr>
          <a:lstStyle/>
          <a:p>
            <a:r>
              <a:rPr lang="en-US" dirty="0"/>
              <a:t>Its time to differentiate</a:t>
            </a:r>
          </a:p>
        </p:txBody>
      </p:sp>
      <p:sp>
        <p:nvSpPr>
          <p:cNvPr id="3" name="Text Placeholder 2">
            <a:extLst>
              <a:ext uri="{FF2B5EF4-FFF2-40B4-BE49-F238E27FC236}">
                <a16:creationId xmlns:a16="http://schemas.microsoft.com/office/drawing/2014/main" id="{BAF093FF-41CA-E622-56D6-B4419D2AE9D9}"/>
              </a:ext>
            </a:extLst>
          </p:cNvPr>
          <p:cNvSpPr>
            <a:spLocks noGrp="1"/>
          </p:cNvSpPr>
          <p:nvPr>
            <p:ph type="body" idx="1"/>
          </p:nvPr>
        </p:nvSpPr>
        <p:spPr>
          <a:xfrm>
            <a:off x="311700" y="1152475"/>
            <a:ext cx="3999900" cy="1676375"/>
          </a:xfrm>
        </p:spPr>
        <p:txBody>
          <a:bodyPr/>
          <a:lstStyle/>
          <a:p>
            <a:r>
              <a:rPr lang="en-US" b="0" i="0" u="none" strike="noStrike" dirty="0">
                <a:solidFill>
                  <a:srgbClr val="B8BFC6"/>
                </a:solidFill>
                <a:effectLst/>
                <a:latin typeface="Helvetica Neue" panose="02000503000000020004" pitchFamily="2" charset="0"/>
              </a:rPr>
              <a:t>Personal productivity and skills</a:t>
            </a:r>
          </a:p>
          <a:p>
            <a:endParaRPr lang="en-US" dirty="0"/>
          </a:p>
        </p:txBody>
      </p:sp>
      <p:sp>
        <p:nvSpPr>
          <p:cNvPr id="4" name="Text Placeholder 3">
            <a:extLst>
              <a:ext uri="{FF2B5EF4-FFF2-40B4-BE49-F238E27FC236}">
                <a16:creationId xmlns:a16="http://schemas.microsoft.com/office/drawing/2014/main" id="{DA7C7DAC-D49E-7BCD-ADF1-03E8B6C9CB31}"/>
              </a:ext>
            </a:extLst>
          </p:cNvPr>
          <p:cNvSpPr>
            <a:spLocks noGrp="1"/>
          </p:cNvSpPr>
          <p:nvPr>
            <p:ph type="body" idx="2"/>
          </p:nvPr>
        </p:nvSpPr>
        <p:spPr>
          <a:xfrm>
            <a:off x="4832400" y="1152475"/>
            <a:ext cx="3999900" cy="1564846"/>
          </a:xfrm>
        </p:spPr>
        <p:txBody>
          <a:bodyPr/>
          <a:lstStyle/>
          <a:p>
            <a:r>
              <a:rPr lang="en-US" b="0" i="0" u="none" strike="noStrike" dirty="0">
                <a:solidFill>
                  <a:srgbClr val="B8BFC6"/>
                </a:solidFill>
                <a:effectLst/>
                <a:latin typeface="Helvetica Neue" panose="02000503000000020004" pitchFamily="2" charset="0"/>
              </a:rPr>
              <a:t>Service delivery</a:t>
            </a:r>
          </a:p>
          <a:p>
            <a:pPr marL="50800" indent="0">
              <a:buNone/>
            </a:pPr>
            <a:endParaRPr lang="en-US" dirty="0"/>
          </a:p>
        </p:txBody>
      </p:sp>
      <p:sp>
        <p:nvSpPr>
          <p:cNvPr id="6" name="Text Placeholder 2">
            <a:extLst>
              <a:ext uri="{FF2B5EF4-FFF2-40B4-BE49-F238E27FC236}">
                <a16:creationId xmlns:a16="http://schemas.microsoft.com/office/drawing/2014/main" id="{E3B328BF-7F4B-4E6A-B380-4F5DEB778CDF}"/>
              </a:ext>
            </a:extLst>
          </p:cNvPr>
          <p:cNvSpPr txBox="1">
            <a:spLocks/>
          </p:cNvSpPr>
          <p:nvPr/>
        </p:nvSpPr>
        <p:spPr>
          <a:xfrm>
            <a:off x="311700" y="2872301"/>
            <a:ext cx="3999900" cy="136859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406400" algn="l" rtl="0">
              <a:lnSpc>
                <a:spcPct val="115000"/>
              </a:lnSpc>
              <a:spcBef>
                <a:spcPts val="0"/>
              </a:spcBef>
              <a:spcAft>
                <a:spcPts val="0"/>
              </a:spcAft>
              <a:buClr>
                <a:schemeClr val="lt1"/>
              </a:buClr>
              <a:buSzPts val="2800"/>
              <a:buFont typeface="Space Mono"/>
              <a:buChar char="●"/>
              <a:defRPr sz="2800" b="0" i="0" u="none" strike="noStrike" cap="none">
                <a:solidFill>
                  <a:schemeClr val="lt1"/>
                </a:solidFill>
                <a:latin typeface="Space Mono"/>
                <a:ea typeface="Space Mono"/>
                <a:cs typeface="Space Mono"/>
                <a:sym typeface="Space Mono"/>
              </a:defRPr>
            </a:lvl1pPr>
            <a:lvl2pPr marL="914400" marR="0" lvl="1" indent="-381000" algn="l" rtl="0">
              <a:lnSpc>
                <a:spcPct val="115000"/>
              </a:lnSpc>
              <a:spcBef>
                <a:spcPts val="0"/>
              </a:spcBef>
              <a:spcAft>
                <a:spcPts val="0"/>
              </a:spcAft>
              <a:buClr>
                <a:schemeClr val="lt1"/>
              </a:buClr>
              <a:buSzPts val="2400"/>
              <a:buFont typeface="Space Mono"/>
              <a:buChar char="○"/>
              <a:defRPr sz="2400" b="0" i="0" u="none" strike="noStrike" cap="none">
                <a:solidFill>
                  <a:schemeClr val="lt1"/>
                </a:solidFill>
                <a:latin typeface="Space Mono"/>
                <a:ea typeface="Space Mono"/>
                <a:cs typeface="Space Mono"/>
                <a:sym typeface="Space Mono"/>
              </a:defRPr>
            </a:lvl2pPr>
            <a:lvl3pPr marL="1371600" marR="0" lvl="2" indent="-368300" algn="l" rtl="0">
              <a:lnSpc>
                <a:spcPct val="115000"/>
              </a:lnSpc>
              <a:spcBef>
                <a:spcPts val="0"/>
              </a:spcBef>
              <a:spcAft>
                <a:spcPts val="0"/>
              </a:spcAft>
              <a:buClr>
                <a:schemeClr val="lt1"/>
              </a:buClr>
              <a:buSzPts val="2200"/>
              <a:buFont typeface="Space Mono"/>
              <a:buChar char="■"/>
              <a:defRPr sz="2200" b="0" i="0" u="none" strike="noStrike" cap="none">
                <a:solidFill>
                  <a:schemeClr val="lt1"/>
                </a:solidFill>
                <a:latin typeface="Space Mono"/>
                <a:ea typeface="Space Mono"/>
                <a:cs typeface="Space Mono"/>
                <a:sym typeface="Space Mono"/>
              </a:defRPr>
            </a:lvl3pPr>
            <a:lvl4pPr marL="1828800" marR="0" lvl="3"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4pPr>
            <a:lvl5pPr marL="2286000" marR="0" lvl="4"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5pPr>
            <a:lvl6pPr marL="2743200" marR="0" lvl="5"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6pPr>
            <a:lvl7pPr marL="3200400" marR="0" lvl="6"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7pPr>
            <a:lvl8pPr marL="3657600" marR="0" lvl="7"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8pPr>
            <a:lvl9pPr marL="4114800" marR="0" lvl="8"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9pPr>
          </a:lstStyle>
          <a:p>
            <a:r>
              <a:rPr lang="en-US" dirty="0">
                <a:solidFill>
                  <a:srgbClr val="B8BFC6"/>
                </a:solidFill>
                <a:latin typeface="Helvetica Neue" panose="02000503000000020004" pitchFamily="2" charset="0"/>
              </a:rPr>
              <a:t>Network Engineer</a:t>
            </a:r>
          </a:p>
          <a:p>
            <a:endParaRPr lang="en-US" dirty="0"/>
          </a:p>
        </p:txBody>
      </p:sp>
      <p:sp>
        <p:nvSpPr>
          <p:cNvPr id="7" name="Text Placeholder 3">
            <a:extLst>
              <a:ext uri="{FF2B5EF4-FFF2-40B4-BE49-F238E27FC236}">
                <a16:creationId xmlns:a16="http://schemas.microsoft.com/office/drawing/2014/main" id="{0A7DDBE2-6F1C-029A-C811-85FB3D40D643}"/>
              </a:ext>
            </a:extLst>
          </p:cNvPr>
          <p:cNvSpPr txBox="1">
            <a:spLocks/>
          </p:cNvSpPr>
          <p:nvPr/>
        </p:nvSpPr>
        <p:spPr>
          <a:xfrm>
            <a:off x="4832400" y="2872300"/>
            <a:ext cx="3999900" cy="156484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406400" algn="l" rtl="0">
              <a:lnSpc>
                <a:spcPct val="115000"/>
              </a:lnSpc>
              <a:spcBef>
                <a:spcPts val="0"/>
              </a:spcBef>
              <a:spcAft>
                <a:spcPts val="0"/>
              </a:spcAft>
              <a:buClr>
                <a:schemeClr val="lt1"/>
              </a:buClr>
              <a:buSzPts val="2800"/>
              <a:buFont typeface="Space Mono"/>
              <a:buChar char="●"/>
              <a:defRPr sz="2800" b="0" i="0" u="none" strike="noStrike" cap="none">
                <a:solidFill>
                  <a:schemeClr val="lt1"/>
                </a:solidFill>
                <a:latin typeface="Space Mono"/>
                <a:ea typeface="Space Mono"/>
                <a:cs typeface="Space Mono"/>
                <a:sym typeface="Space Mono"/>
              </a:defRPr>
            </a:lvl1pPr>
            <a:lvl2pPr marL="914400" marR="0" lvl="1" indent="-381000" algn="l" rtl="0">
              <a:lnSpc>
                <a:spcPct val="115000"/>
              </a:lnSpc>
              <a:spcBef>
                <a:spcPts val="0"/>
              </a:spcBef>
              <a:spcAft>
                <a:spcPts val="0"/>
              </a:spcAft>
              <a:buClr>
                <a:schemeClr val="lt1"/>
              </a:buClr>
              <a:buSzPts val="2400"/>
              <a:buFont typeface="Space Mono"/>
              <a:buChar char="○"/>
              <a:defRPr sz="2400" b="0" i="0" u="none" strike="noStrike" cap="none">
                <a:solidFill>
                  <a:schemeClr val="lt1"/>
                </a:solidFill>
                <a:latin typeface="Space Mono"/>
                <a:ea typeface="Space Mono"/>
                <a:cs typeface="Space Mono"/>
                <a:sym typeface="Space Mono"/>
              </a:defRPr>
            </a:lvl2pPr>
            <a:lvl3pPr marL="1371600" marR="0" lvl="2" indent="-368300" algn="l" rtl="0">
              <a:lnSpc>
                <a:spcPct val="115000"/>
              </a:lnSpc>
              <a:spcBef>
                <a:spcPts val="0"/>
              </a:spcBef>
              <a:spcAft>
                <a:spcPts val="0"/>
              </a:spcAft>
              <a:buClr>
                <a:schemeClr val="lt1"/>
              </a:buClr>
              <a:buSzPts val="2200"/>
              <a:buFont typeface="Space Mono"/>
              <a:buChar char="■"/>
              <a:defRPr sz="2200" b="0" i="0" u="none" strike="noStrike" cap="none">
                <a:solidFill>
                  <a:schemeClr val="lt1"/>
                </a:solidFill>
                <a:latin typeface="Space Mono"/>
                <a:ea typeface="Space Mono"/>
                <a:cs typeface="Space Mono"/>
                <a:sym typeface="Space Mono"/>
              </a:defRPr>
            </a:lvl3pPr>
            <a:lvl4pPr marL="1828800" marR="0" lvl="3"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4pPr>
            <a:lvl5pPr marL="2286000" marR="0" lvl="4"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5pPr>
            <a:lvl6pPr marL="2743200" marR="0" lvl="5"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6pPr>
            <a:lvl7pPr marL="3200400" marR="0" lvl="6"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7pPr>
            <a:lvl8pPr marL="3657600" marR="0" lvl="7"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8pPr>
            <a:lvl9pPr marL="4114800" marR="0" lvl="8" indent="-355600" algn="l" rtl="0">
              <a:lnSpc>
                <a:spcPct val="115000"/>
              </a:lnSpc>
              <a:spcBef>
                <a:spcPts val="0"/>
              </a:spcBef>
              <a:spcAft>
                <a:spcPts val="0"/>
              </a:spcAft>
              <a:buClr>
                <a:schemeClr val="lt1"/>
              </a:buClr>
              <a:buSzPts val="2000"/>
              <a:buFont typeface="Space Mono"/>
              <a:buChar char="■"/>
              <a:defRPr sz="2000" b="0" i="0" u="none" strike="noStrike" cap="none">
                <a:solidFill>
                  <a:schemeClr val="lt1"/>
                </a:solidFill>
                <a:latin typeface="Space Mono"/>
                <a:ea typeface="Space Mono"/>
                <a:cs typeface="Space Mono"/>
                <a:sym typeface="Space Mono"/>
              </a:defRPr>
            </a:lvl9pPr>
          </a:lstStyle>
          <a:p>
            <a:r>
              <a:rPr lang="en-US" dirty="0">
                <a:solidFill>
                  <a:srgbClr val="B8BFC6"/>
                </a:solidFill>
                <a:latin typeface="Helvetica Neue" panose="02000503000000020004" pitchFamily="2" charset="0"/>
              </a:rPr>
              <a:t>Software Developer</a:t>
            </a:r>
          </a:p>
          <a:p>
            <a:pPr marL="50800" indent="0">
              <a:buFont typeface="Space Mono"/>
              <a:buNone/>
            </a:pPr>
            <a:endParaRPr lang="en-US" dirty="0"/>
          </a:p>
        </p:txBody>
      </p:sp>
    </p:spTree>
    <p:extLst>
      <p:ext uri="{BB962C8B-B14F-4D97-AF65-F5344CB8AC3E}">
        <p14:creationId xmlns:p14="http://schemas.microsoft.com/office/powerpoint/2010/main" val="3142464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6EBC30-3B3D-E87B-6C03-7CA0E4135147}"/>
              </a:ext>
            </a:extLst>
          </p:cNvPr>
          <p:cNvSpPr>
            <a:spLocks noGrp="1"/>
          </p:cNvSpPr>
          <p:nvPr>
            <p:ph type="body" idx="1"/>
          </p:nvPr>
        </p:nvSpPr>
        <p:spPr>
          <a:xfrm>
            <a:off x="366365" y="879612"/>
            <a:ext cx="3017909" cy="3374623"/>
          </a:xfrm>
        </p:spPr>
        <p:txBody>
          <a:bodyPr>
            <a:normAutofit/>
          </a:bodyPr>
          <a:lstStyle/>
          <a:p>
            <a:pPr algn="r"/>
            <a:r>
              <a:rPr lang="en-US" dirty="0"/>
              <a:t>The evolution of a network engineer</a:t>
            </a:r>
          </a:p>
        </p:txBody>
      </p:sp>
      <p:pic>
        <p:nvPicPr>
          <p:cNvPr id="3" name="Picture 2">
            <a:extLst>
              <a:ext uri="{FF2B5EF4-FFF2-40B4-BE49-F238E27FC236}">
                <a16:creationId xmlns:a16="http://schemas.microsoft.com/office/drawing/2014/main" id="{0F155DD7-90F0-1573-AB25-47803B7C9653}"/>
              </a:ext>
            </a:extLst>
          </p:cNvPr>
          <p:cNvPicPr>
            <a:picLocks noChangeAspect="1"/>
          </p:cNvPicPr>
          <p:nvPr/>
        </p:nvPicPr>
        <p:blipFill>
          <a:blip r:embed="rId3"/>
          <a:stretch>
            <a:fillRect/>
          </a:stretch>
        </p:blipFill>
        <p:spPr>
          <a:xfrm>
            <a:off x="3953289" y="0"/>
            <a:ext cx="5143500" cy="5143500"/>
          </a:xfrm>
          <a:prstGeom prst="rect">
            <a:avLst/>
          </a:prstGeom>
        </p:spPr>
      </p:pic>
    </p:spTree>
    <p:extLst>
      <p:ext uri="{BB962C8B-B14F-4D97-AF65-F5344CB8AC3E}">
        <p14:creationId xmlns:p14="http://schemas.microsoft.com/office/powerpoint/2010/main" val="2288376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1BC5-172E-611E-E1C1-5DC00AE40FB7}"/>
              </a:ext>
            </a:extLst>
          </p:cNvPr>
          <p:cNvSpPr>
            <a:spLocks noGrp="1"/>
          </p:cNvSpPr>
          <p:nvPr>
            <p:ph type="title"/>
          </p:nvPr>
        </p:nvSpPr>
        <p:spPr/>
        <p:txBody>
          <a:bodyPr>
            <a:noAutofit/>
          </a:bodyPr>
          <a:lstStyle/>
          <a:p>
            <a:br>
              <a:rPr lang="en-US" sz="5400" b="1" dirty="0"/>
            </a:br>
            <a:r>
              <a:rPr lang="en-US" sz="5400" b="1" dirty="0" err="1"/>
              <a:t>Hodně</a:t>
            </a:r>
            <a:r>
              <a:rPr lang="en-US" sz="5400" b="1" dirty="0"/>
              <a:t> </a:t>
            </a:r>
            <a:r>
              <a:rPr lang="en-US" sz="5400" b="1" dirty="0" err="1"/>
              <a:t>štěstí</a:t>
            </a:r>
            <a:r>
              <a:rPr lang="en-US" sz="5400" b="1" dirty="0"/>
              <a:t> a </a:t>
            </a:r>
            <a:r>
              <a:rPr lang="en-US" sz="5400" b="1" dirty="0" err="1"/>
              <a:t>pevné</a:t>
            </a:r>
            <a:r>
              <a:rPr lang="en-US" sz="5400" b="1" dirty="0"/>
              <a:t> </a:t>
            </a:r>
            <a:r>
              <a:rPr lang="en-US" sz="5400" b="1" dirty="0" err="1"/>
              <a:t>zdraví</a:t>
            </a:r>
            <a:r>
              <a:rPr lang="en-US" sz="5400" b="1" dirty="0"/>
              <a:t>!</a:t>
            </a:r>
            <a:br>
              <a:rPr lang="en-US" sz="5400" b="1" dirty="0"/>
            </a:br>
            <a:br>
              <a:rPr lang="en-US" sz="5400" b="1" dirty="0"/>
            </a:br>
            <a:r>
              <a:rPr lang="cs-CZ" sz="5400" dirty="0"/>
              <a:t>Děkuju</a:t>
            </a:r>
            <a:br>
              <a:rPr lang="en-US" sz="5400" dirty="0"/>
            </a:br>
            <a:endParaRPr lang="en-US" sz="5400" dirty="0"/>
          </a:p>
        </p:txBody>
      </p:sp>
    </p:spTree>
    <p:extLst>
      <p:ext uri="{BB962C8B-B14F-4D97-AF65-F5344CB8AC3E}">
        <p14:creationId xmlns:p14="http://schemas.microsoft.com/office/powerpoint/2010/main" val="176164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05AB-1FA2-472B-F9FF-E0CF24F00000}"/>
              </a:ext>
            </a:extLst>
          </p:cNvPr>
          <p:cNvSpPr>
            <a:spLocks noGrp="1"/>
          </p:cNvSpPr>
          <p:nvPr>
            <p:ph type="title"/>
          </p:nvPr>
        </p:nvSpPr>
        <p:spPr/>
        <p:txBody>
          <a:bodyPr>
            <a:normAutofit fontScale="90000"/>
          </a:bodyPr>
          <a:lstStyle/>
          <a:p>
            <a:r>
              <a:rPr lang="en-US" dirty="0"/>
              <a:t>The Challenge	</a:t>
            </a:r>
          </a:p>
        </p:txBody>
      </p:sp>
      <p:sp>
        <p:nvSpPr>
          <p:cNvPr id="3" name="Text Placeholder 2">
            <a:extLst>
              <a:ext uri="{FF2B5EF4-FFF2-40B4-BE49-F238E27FC236}">
                <a16:creationId xmlns:a16="http://schemas.microsoft.com/office/drawing/2014/main" id="{5FFE7FDD-0ECB-9449-8CDE-22914B58B121}"/>
              </a:ext>
            </a:extLst>
          </p:cNvPr>
          <p:cNvSpPr>
            <a:spLocks noGrp="1"/>
          </p:cNvSpPr>
          <p:nvPr>
            <p:ph type="body" idx="1"/>
          </p:nvPr>
        </p:nvSpPr>
        <p:spPr/>
        <p:txBody>
          <a:bodyPr>
            <a:normAutofit fontScale="85000" lnSpcReduction="10000"/>
          </a:bodyPr>
          <a:lstStyle/>
          <a:p>
            <a:r>
              <a:rPr lang="en-US" dirty="0"/>
              <a:t>Networking was challenged to address the bottleneck with automation</a:t>
            </a:r>
          </a:p>
          <a:p>
            <a:r>
              <a:rPr lang="en-US" dirty="0"/>
              <a:t>Was that the right solution for networking?</a:t>
            </a:r>
          </a:p>
          <a:p>
            <a:pPr lvl="1"/>
            <a:r>
              <a:rPr lang="en-US" dirty="0">
                <a:solidFill>
                  <a:schemeClr val="bg1"/>
                </a:solidFill>
              </a:rPr>
              <a:t>In the cloud, that may have been obvious</a:t>
            </a:r>
          </a:p>
          <a:p>
            <a:pPr lvl="1"/>
            <a:r>
              <a:rPr lang="en-US" dirty="0">
                <a:solidFill>
                  <a:schemeClr val="bg1"/>
                </a:solidFill>
              </a:rPr>
              <a:t>For everyone else, I don’t think anyone ever asked, just assumed that solution would fit </a:t>
            </a:r>
          </a:p>
          <a:p>
            <a:pPr lvl="1"/>
            <a:r>
              <a:rPr lang="en-US" dirty="0">
                <a:solidFill>
                  <a:schemeClr val="bg1"/>
                </a:solidFill>
              </a:rPr>
              <a:t>We went right to </a:t>
            </a:r>
            <a:r>
              <a:rPr lang="en-US" dirty="0" err="1">
                <a:solidFill>
                  <a:schemeClr val="bg1"/>
                </a:solidFill>
              </a:rPr>
              <a:t>NetDevOps</a:t>
            </a:r>
            <a:r>
              <a:rPr lang="en-US" dirty="0">
                <a:solidFill>
                  <a:schemeClr val="bg1"/>
                </a:solidFill>
              </a:rPr>
              <a:t> and missed a few things</a:t>
            </a:r>
          </a:p>
        </p:txBody>
      </p:sp>
    </p:spTree>
    <p:extLst>
      <p:ext uri="{BB962C8B-B14F-4D97-AF65-F5344CB8AC3E}">
        <p14:creationId xmlns:p14="http://schemas.microsoft.com/office/powerpoint/2010/main" val="3179791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311700" y="3924000"/>
            <a:ext cx="8520600" cy="8418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67A2-8146-80B3-517E-4995D6CC4BEB}"/>
              </a:ext>
            </a:extLst>
          </p:cNvPr>
          <p:cNvSpPr>
            <a:spLocks noGrp="1"/>
          </p:cNvSpPr>
          <p:nvPr>
            <p:ph type="title"/>
          </p:nvPr>
        </p:nvSpPr>
        <p:spPr/>
        <p:txBody>
          <a:bodyPr>
            <a:normAutofit fontScale="90000"/>
          </a:bodyPr>
          <a:lstStyle/>
          <a:p>
            <a:r>
              <a:rPr lang="en-US" dirty="0"/>
              <a:t>The power of naming</a:t>
            </a:r>
          </a:p>
        </p:txBody>
      </p:sp>
      <p:sp>
        <p:nvSpPr>
          <p:cNvPr id="3" name="Text Placeholder 2">
            <a:extLst>
              <a:ext uri="{FF2B5EF4-FFF2-40B4-BE49-F238E27FC236}">
                <a16:creationId xmlns:a16="http://schemas.microsoft.com/office/drawing/2014/main" id="{D9E9B8EF-3667-2133-F84B-CF6929DABC63}"/>
              </a:ext>
            </a:extLst>
          </p:cNvPr>
          <p:cNvSpPr>
            <a:spLocks noGrp="1"/>
          </p:cNvSpPr>
          <p:nvPr>
            <p:ph type="body" idx="1"/>
          </p:nvPr>
        </p:nvSpPr>
        <p:spPr/>
        <p:txBody>
          <a:bodyPr>
            <a:normAutofit/>
          </a:bodyPr>
          <a:lstStyle/>
          <a:p>
            <a:r>
              <a:rPr lang="en-US" dirty="0"/>
              <a:t>“In retrospect, DevOps was a bad idea” - Adam Ard</a:t>
            </a:r>
          </a:p>
          <a:p>
            <a:pPr marL="50800" indent="0">
              <a:buNone/>
            </a:pPr>
            <a:endParaRPr lang="en-US" dirty="0"/>
          </a:p>
          <a:p>
            <a:endParaRPr lang="en-US" dirty="0"/>
          </a:p>
          <a:p>
            <a:endParaRPr lang="en-US" dirty="0"/>
          </a:p>
          <a:p>
            <a:endParaRPr lang="en-US" dirty="0"/>
          </a:p>
          <a:p>
            <a:endParaRPr lang="en-US" dirty="0"/>
          </a:p>
        </p:txBody>
      </p:sp>
      <p:pic>
        <p:nvPicPr>
          <p:cNvPr id="8" name="Picture 7" descr="A chalkboard with text on it&#10;&#10;AI-generated content may be incorrect.">
            <a:extLst>
              <a:ext uri="{FF2B5EF4-FFF2-40B4-BE49-F238E27FC236}">
                <a16:creationId xmlns:a16="http://schemas.microsoft.com/office/drawing/2014/main" id="{5D7C5233-4531-5CF1-1872-ECDD85BFEBF0}"/>
              </a:ext>
            </a:extLst>
          </p:cNvPr>
          <p:cNvPicPr>
            <a:picLocks noChangeAspect="1"/>
          </p:cNvPicPr>
          <p:nvPr/>
        </p:nvPicPr>
        <p:blipFill>
          <a:blip r:embed="rId3"/>
          <a:stretch>
            <a:fillRect/>
          </a:stretch>
        </p:blipFill>
        <p:spPr>
          <a:xfrm>
            <a:off x="4511509" y="1905989"/>
            <a:ext cx="4446567" cy="2964378"/>
          </a:xfrm>
          <a:prstGeom prst="rect">
            <a:avLst/>
          </a:prstGeom>
          <a:ln>
            <a:noFill/>
          </a:ln>
          <a:effectLst>
            <a:softEdge rad="112500"/>
          </a:effectLst>
        </p:spPr>
      </p:pic>
      <p:sp>
        <p:nvSpPr>
          <p:cNvPr id="5" name="TextBox 4">
            <a:extLst>
              <a:ext uri="{FF2B5EF4-FFF2-40B4-BE49-F238E27FC236}">
                <a16:creationId xmlns:a16="http://schemas.microsoft.com/office/drawing/2014/main" id="{80E083B7-B29D-F88E-D3A3-CEF3F9BE4084}"/>
              </a:ext>
            </a:extLst>
          </p:cNvPr>
          <p:cNvSpPr txBox="1"/>
          <p:nvPr/>
        </p:nvSpPr>
        <p:spPr>
          <a:xfrm>
            <a:off x="396814" y="4555632"/>
            <a:ext cx="3467819" cy="307777"/>
          </a:xfrm>
          <a:prstGeom prst="rect">
            <a:avLst/>
          </a:prstGeom>
          <a:noFill/>
        </p:spPr>
        <p:txBody>
          <a:bodyPr wrap="square">
            <a:spAutoFit/>
          </a:bodyPr>
          <a:lstStyle/>
          <a:p>
            <a:r>
              <a:rPr lang="en-US" i="1" dirty="0">
                <a:solidFill>
                  <a:schemeClr val="bg1"/>
                </a:solidFill>
              </a:rPr>
              <a:t>https://</a:t>
            </a:r>
            <a:r>
              <a:rPr lang="en-US" i="1" dirty="0" err="1">
                <a:solidFill>
                  <a:schemeClr val="bg1"/>
                </a:solidFill>
              </a:rPr>
              <a:t>rethinkingsoftware.substack.com</a:t>
            </a:r>
            <a:r>
              <a:rPr lang="en-US" i="1" dirty="0">
                <a:solidFill>
                  <a:schemeClr val="bg1"/>
                </a:solidFill>
              </a:rPr>
              <a:t>/</a:t>
            </a:r>
          </a:p>
        </p:txBody>
      </p:sp>
    </p:spTree>
    <p:extLst>
      <p:ext uri="{BB962C8B-B14F-4D97-AF65-F5344CB8AC3E}">
        <p14:creationId xmlns:p14="http://schemas.microsoft.com/office/powerpoint/2010/main" val="966566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8A19-C131-1700-AAAE-E49B78650528}"/>
              </a:ext>
            </a:extLst>
          </p:cNvPr>
          <p:cNvSpPr>
            <a:spLocks noGrp="1"/>
          </p:cNvSpPr>
          <p:nvPr>
            <p:ph type="title"/>
          </p:nvPr>
        </p:nvSpPr>
        <p:spPr/>
        <p:txBody>
          <a:bodyPr>
            <a:normAutofit fontScale="90000"/>
          </a:bodyPr>
          <a:lstStyle/>
          <a:p>
            <a:r>
              <a:rPr lang="en-US" dirty="0"/>
              <a:t>Begin by asking better questions</a:t>
            </a:r>
          </a:p>
        </p:txBody>
      </p:sp>
      <p:sp>
        <p:nvSpPr>
          <p:cNvPr id="3" name="Text Placeholder 2">
            <a:extLst>
              <a:ext uri="{FF2B5EF4-FFF2-40B4-BE49-F238E27FC236}">
                <a16:creationId xmlns:a16="http://schemas.microsoft.com/office/drawing/2014/main" id="{26AB56DB-864F-00F8-0D66-2B850CEA3665}"/>
              </a:ext>
            </a:extLst>
          </p:cNvPr>
          <p:cNvSpPr>
            <a:spLocks noGrp="1"/>
          </p:cNvSpPr>
          <p:nvPr>
            <p:ph type="body" idx="1"/>
          </p:nvPr>
        </p:nvSpPr>
        <p:spPr>
          <a:xfrm>
            <a:off x="311700" y="1132275"/>
            <a:ext cx="3058700" cy="3416400"/>
          </a:xfrm>
        </p:spPr>
        <p:txBody>
          <a:bodyPr>
            <a:normAutofit lnSpcReduction="10000"/>
          </a:bodyPr>
          <a:lstStyle/>
          <a:p>
            <a:pPr marL="50800" indent="0">
              <a:buNone/>
            </a:pPr>
            <a:r>
              <a:rPr lang="en-US" dirty="0"/>
              <a:t>"What is it in itself? What is its nature? What does [it] do?- Marcus Aurelius</a:t>
            </a:r>
          </a:p>
        </p:txBody>
      </p:sp>
      <p:pic>
        <p:nvPicPr>
          <p:cNvPr id="4" name="Picture 3" descr="A person looking at something&#10;&#10;AI-generated content may be incorrect.">
            <a:extLst>
              <a:ext uri="{FF2B5EF4-FFF2-40B4-BE49-F238E27FC236}">
                <a16:creationId xmlns:a16="http://schemas.microsoft.com/office/drawing/2014/main" id="{39FC0A32-AC09-023C-6378-A4E81367D33B}"/>
              </a:ext>
            </a:extLst>
          </p:cNvPr>
          <p:cNvPicPr>
            <a:picLocks noChangeAspect="1"/>
          </p:cNvPicPr>
          <p:nvPr/>
        </p:nvPicPr>
        <p:blipFill>
          <a:blip r:embed="rId3"/>
          <a:stretch>
            <a:fillRect/>
          </a:stretch>
        </p:blipFill>
        <p:spPr>
          <a:xfrm>
            <a:off x="3370400" y="1301261"/>
            <a:ext cx="5642159" cy="3174023"/>
          </a:xfrm>
          <a:prstGeom prst="rect">
            <a:avLst/>
          </a:prstGeom>
        </p:spPr>
      </p:pic>
    </p:spTree>
    <p:extLst>
      <p:ext uri="{BB962C8B-B14F-4D97-AF65-F5344CB8AC3E}">
        <p14:creationId xmlns:p14="http://schemas.microsoft.com/office/powerpoint/2010/main" val="675200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193C-8DB0-BFBC-4B3A-787D03F9764B}"/>
              </a:ext>
            </a:extLst>
          </p:cNvPr>
          <p:cNvSpPr>
            <a:spLocks noGrp="1"/>
          </p:cNvSpPr>
          <p:nvPr>
            <p:ph type="title"/>
          </p:nvPr>
        </p:nvSpPr>
        <p:spPr/>
        <p:txBody>
          <a:bodyPr>
            <a:normAutofit fontScale="90000"/>
          </a:bodyPr>
          <a:lstStyle/>
          <a:p>
            <a:r>
              <a:rPr lang="en-US" dirty="0"/>
              <a:t>The dirty word</a:t>
            </a:r>
          </a:p>
        </p:txBody>
      </p:sp>
      <p:sp>
        <p:nvSpPr>
          <p:cNvPr id="3" name="Text Placeholder 2">
            <a:extLst>
              <a:ext uri="{FF2B5EF4-FFF2-40B4-BE49-F238E27FC236}">
                <a16:creationId xmlns:a16="http://schemas.microsoft.com/office/drawing/2014/main" id="{BC31D317-5E11-6ED8-1C80-20EEFE6B793C}"/>
              </a:ext>
            </a:extLst>
          </p:cNvPr>
          <p:cNvSpPr>
            <a:spLocks noGrp="1"/>
          </p:cNvSpPr>
          <p:nvPr>
            <p:ph type="body" idx="1"/>
          </p:nvPr>
        </p:nvSpPr>
        <p:spPr/>
        <p:txBody>
          <a:bodyPr/>
          <a:lstStyle/>
          <a:p>
            <a:r>
              <a:rPr lang="en-US" dirty="0"/>
              <a:t>Requirements</a:t>
            </a:r>
          </a:p>
        </p:txBody>
      </p:sp>
      <p:grpSp>
        <p:nvGrpSpPr>
          <p:cNvPr id="8" name="Group 7">
            <a:extLst>
              <a:ext uri="{FF2B5EF4-FFF2-40B4-BE49-F238E27FC236}">
                <a16:creationId xmlns:a16="http://schemas.microsoft.com/office/drawing/2014/main" id="{1CF3E31E-106D-8A97-882C-7DED54A7D4E6}"/>
              </a:ext>
            </a:extLst>
          </p:cNvPr>
          <p:cNvGrpSpPr/>
          <p:nvPr/>
        </p:nvGrpSpPr>
        <p:grpSpPr>
          <a:xfrm>
            <a:off x="4388446" y="1616901"/>
            <a:ext cx="3407692" cy="3443909"/>
            <a:chOff x="3229930" y="357806"/>
            <a:chExt cx="3407692" cy="3443909"/>
          </a:xfrm>
        </p:grpSpPr>
        <p:pic>
          <p:nvPicPr>
            <p:cNvPr id="6" name="Picture 5">
              <a:extLst>
                <a:ext uri="{FF2B5EF4-FFF2-40B4-BE49-F238E27FC236}">
                  <a16:creationId xmlns:a16="http://schemas.microsoft.com/office/drawing/2014/main" id="{7C8A32AF-15B7-A0BF-8874-8FB7ADA1FF58}"/>
                </a:ext>
              </a:extLst>
            </p:cNvPr>
            <p:cNvPicPr>
              <a:picLocks noChangeAspect="1"/>
            </p:cNvPicPr>
            <p:nvPr/>
          </p:nvPicPr>
          <p:blipFill>
            <a:blip r:embed="rId3"/>
            <a:stretch>
              <a:fillRect/>
            </a:stretch>
          </p:blipFill>
          <p:spPr>
            <a:xfrm>
              <a:off x="3229930" y="357806"/>
              <a:ext cx="3407692" cy="3443909"/>
            </a:xfrm>
            <a:prstGeom prst="rect">
              <a:avLst/>
            </a:prstGeom>
            <a:ln>
              <a:noFill/>
            </a:ln>
            <a:effectLst>
              <a:innerShdw blurRad="63500" dist="50800" dir="2700000">
                <a:prstClr val="black">
                  <a:alpha val="50000"/>
                </a:prstClr>
              </a:innerShdw>
            </a:effectLst>
          </p:spPr>
        </p:pic>
        <p:sp>
          <p:nvSpPr>
            <p:cNvPr id="7" name="Rounded Rectangle 6">
              <a:extLst>
                <a:ext uri="{FF2B5EF4-FFF2-40B4-BE49-F238E27FC236}">
                  <a16:creationId xmlns:a16="http://schemas.microsoft.com/office/drawing/2014/main" id="{0FD14EF5-C7E3-B27A-BD06-0AE1DD42329F}"/>
                </a:ext>
              </a:extLst>
            </p:cNvPr>
            <p:cNvSpPr/>
            <p:nvPr/>
          </p:nvSpPr>
          <p:spPr>
            <a:xfrm>
              <a:off x="3229930" y="2286000"/>
              <a:ext cx="2547415" cy="178130"/>
            </a:xfrm>
            <a:prstGeom prst="roundRect">
              <a:avLst/>
            </a:prstGeom>
            <a:noFill/>
            <a:ln w="34925">
              <a:solidFill>
                <a:schemeClr val="tx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43AAD13A-C869-EDBD-7F27-B0C23CA65496}"/>
              </a:ext>
            </a:extLst>
          </p:cNvPr>
          <p:cNvPicPr>
            <a:picLocks noChangeAspect="1"/>
          </p:cNvPicPr>
          <p:nvPr/>
        </p:nvPicPr>
        <p:blipFill>
          <a:blip r:embed="rId4"/>
          <a:stretch>
            <a:fillRect/>
          </a:stretch>
        </p:blipFill>
        <p:spPr>
          <a:xfrm>
            <a:off x="6897871" y="119943"/>
            <a:ext cx="2143700" cy="3191507"/>
          </a:xfrm>
          <a:prstGeom prst="rect">
            <a:avLst/>
          </a:prstGeom>
          <a:ln>
            <a:noFill/>
          </a:ln>
          <a:effectLst>
            <a:innerShdw blurRad="63500" dist="50800" dir="2700000">
              <a:prstClr val="black">
                <a:alpha val="50000"/>
              </a:prstClr>
            </a:innerShdw>
          </a:effectLst>
        </p:spPr>
      </p:pic>
      <p:pic>
        <p:nvPicPr>
          <p:cNvPr id="9" name="Picture 8" descr="A jar of gummy bears&#10;&#10;AI-generated content may be incorrect.">
            <a:extLst>
              <a:ext uri="{FF2B5EF4-FFF2-40B4-BE49-F238E27FC236}">
                <a16:creationId xmlns:a16="http://schemas.microsoft.com/office/drawing/2014/main" id="{274C0F2A-6CE0-4911-9563-F1B83DD7BEED}"/>
              </a:ext>
            </a:extLst>
          </p:cNvPr>
          <p:cNvPicPr>
            <a:picLocks noChangeAspect="1"/>
          </p:cNvPicPr>
          <p:nvPr/>
        </p:nvPicPr>
        <p:blipFill>
          <a:blip r:embed="rId5"/>
          <a:stretch>
            <a:fillRect/>
          </a:stretch>
        </p:blipFill>
        <p:spPr>
          <a:xfrm>
            <a:off x="7828796" y="3345179"/>
            <a:ext cx="1143754" cy="1715631"/>
          </a:xfrm>
          <a:prstGeom prst="rect">
            <a:avLst/>
          </a:prstGeom>
          <a:effectLst>
            <a:innerShdw blurRad="63500" dist="50800" dir="2700000">
              <a:prstClr val="black">
                <a:alpha val="50000"/>
              </a:prstClr>
            </a:innerShdw>
          </a:effectLst>
        </p:spPr>
      </p:pic>
      <p:pic>
        <p:nvPicPr>
          <p:cNvPr id="12" name="Picture 11" descr="A group of people sitting at a table&#10;&#10;AI-generated content may be incorrect.">
            <a:extLst>
              <a:ext uri="{FF2B5EF4-FFF2-40B4-BE49-F238E27FC236}">
                <a16:creationId xmlns:a16="http://schemas.microsoft.com/office/drawing/2014/main" id="{BD7AF3E6-787A-399C-51A9-AD0CB0A4CF19}"/>
              </a:ext>
            </a:extLst>
          </p:cNvPr>
          <p:cNvPicPr>
            <a:picLocks noChangeAspect="1"/>
          </p:cNvPicPr>
          <p:nvPr/>
        </p:nvPicPr>
        <p:blipFill>
          <a:blip r:embed="rId6"/>
          <a:stretch>
            <a:fillRect/>
          </a:stretch>
        </p:blipFill>
        <p:spPr>
          <a:xfrm>
            <a:off x="52388" y="1850574"/>
            <a:ext cx="4271852" cy="2847901"/>
          </a:xfrm>
          <a:prstGeom prst="rect">
            <a:avLst/>
          </a:prstGeom>
          <a:ln>
            <a:noFill/>
          </a:ln>
          <a:effectLst>
            <a:innerShdw blurRad="63500" dist="50800" dir="2700000">
              <a:prstClr val="black">
                <a:alpha val="50000"/>
              </a:prstClr>
            </a:innerShdw>
          </a:effectLst>
        </p:spPr>
      </p:pic>
    </p:spTree>
    <p:extLst>
      <p:ext uri="{BB962C8B-B14F-4D97-AF65-F5344CB8AC3E}">
        <p14:creationId xmlns:p14="http://schemas.microsoft.com/office/powerpoint/2010/main" val="151637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E836-4347-3150-633E-5777A05CA589}"/>
              </a:ext>
            </a:extLst>
          </p:cNvPr>
          <p:cNvSpPr>
            <a:spLocks noGrp="1"/>
          </p:cNvSpPr>
          <p:nvPr>
            <p:ph type="title"/>
          </p:nvPr>
        </p:nvSpPr>
        <p:spPr>
          <a:ln w="15875">
            <a:noFill/>
          </a:ln>
        </p:spPr>
        <p:txBody>
          <a:bodyPr>
            <a:normAutofit fontScale="90000"/>
          </a:bodyPr>
          <a:lstStyle/>
          <a:p>
            <a:r>
              <a:rPr lang="en-US" dirty="0">
                <a:ln>
                  <a:solidFill>
                    <a:schemeClr val="bg1"/>
                  </a:solidFill>
                </a:ln>
              </a:rPr>
              <a:t>…and so, we started without asking many of the right questions and without requirements</a:t>
            </a:r>
          </a:p>
        </p:txBody>
      </p:sp>
    </p:spTree>
    <p:extLst>
      <p:ext uri="{BB962C8B-B14F-4D97-AF65-F5344CB8AC3E}">
        <p14:creationId xmlns:p14="http://schemas.microsoft.com/office/powerpoint/2010/main" val="362672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AFEF-C88B-7E1A-1B9F-30514318CBB2}"/>
              </a:ext>
            </a:extLst>
          </p:cNvPr>
          <p:cNvSpPr>
            <a:spLocks noGrp="1"/>
          </p:cNvSpPr>
          <p:nvPr>
            <p:ph type="title"/>
          </p:nvPr>
        </p:nvSpPr>
        <p:spPr/>
        <p:txBody>
          <a:bodyPr>
            <a:normAutofit fontScale="90000"/>
          </a:bodyPr>
          <a:lstStyle/>
          <a:p>
            <a:r>
              <a:rPr lang="en-US" dirty="0"/>
              <a:t>Our Current Focus</a:t>
            </a:r>
          </a:p>
        </p:txBody>
      </p:sp>
      <p:sp>
        <p:nvSpPr>
          <p:cNvPr id="3" name="Text Placeholder 2">
            <a:extLst>
              <a:ext uri="{FF2B5EF4-FFF2-40B4-BE49-F238E27FC236}">
                <a16:creationId xmlns:a16="http://schemas.microsoft.com/office/drawing/2014/main" id="{BC67EE3E-DBCF-1327-6D9B-7FFED7C4AC09}"/>
              </a:ext>
            </a:extLst>
          </p:cNvPr>
          <p:cNvSpPr>
            <a:spLocks noGrp="1"/>
          </p:cNvSpPr>
          <p:nvPr>
            <p:ph type="body" idx="1"/>
          </p:nvPr>
        </p:nvSpPr>
        <p:spPr/>
        <p:txBody>
          <a:bodyPr/>
          <a:lstStyle/>
          <a:p>
            <a:r>
              <a:rPr lang="en-US" b="0" i="0" u="none" strike="noStrike" dirty="0">
                <a:solidFill>
                  <a:schemeClr val="bg1"/>
                </a:solidFill>
                <a:effectLst/>
                <a:latin typeface="Helvetica Neue" panose="02000503000000020004" pitchFamily="2" charset="0"/>
              </a:rPr>
              <a:t>Operations</a:t>
            </a:r>
          </a:p>
          <a:p>
            <a:pPr lvl="1"/>
            <a:r>
              <a:rPr lang="en-US" b="0" i="0" u="none" strike="noStrike" dirty="0">
                <a:solidFill>
                  <a:srgbClr val="B8BFC6"/>
                </a:solidFill>
                <a:effectLst/>
                <a:latin typeface="Helvetica Neue" panose="02000503000000020004" pitchFamily="2" charset="0"/>
              </a:rPr>
              <a:t>Source of truth</a:t>
            </a:r>
          </a:p>
          <a:p>
            <a:pPr lvl="1"/>
            <a:r>
              <a:rPr lang="en-US" dirty="0">
                <a:solidFill>
                  <a:schemeClr val="bg1"/>
                </a:solidFill>
                <a:latin typeface="Helvetica Neue" panose="02000503000000020004" pitchFamily="2" charset="0"/>
              </a:rPr>
              <a:t>Learning Python</a:t>
            </a:r>
            <a:r>
              <a:rPr lang="en-US" dirty="0">
                <a:solidFill>
                  <a:srgbClr val="B8BFC6"/>
                </a:solidFill>
                <a:latin typeface="Helvetica Neue" panose="02000503000000020004" pitchFamily="2" charset="0"/>
              </a:rPr>
              <a:t> (programming language)</a:t>
            </a:r>
            <a:endParaRPr lang="en-US" b="0" i="0" u="none" strike="noStrike" dirty="0">
              <a:solidFill>
                <a:srgbClr val="B8BFC6"/>
              </a:solidFill>
              <a:effectLst/>
              <a:latin typeface="Helvetica Neue" panose="02000503000000020004" pitchFamily="2" charset="0"/>
            </a:endParaRPr>
          </a:p>
          <a:p>
            <a:pPr lvl="1"/>
            <a:r>
              <a:rPr lang="en-US" b="0" i="0" u="none" strike="noStrike" dirty="0">
                <a:solidFill>
                  <a:srgbClr val="B8BFC6"/>
                </a:solidFill>
                <a:effectLst/>
                <a:latin typeface="Helvetica Neue" panose="02000503000000020004" pitchFamily="2" charset="0"/>
              </a:rPr>
              <a:t>Tools</a:t>
            </a:r>
          </a:p>
          <a:p>
            <a:pPr marL="50800" indent="0">
              <a:buNone/>
            </a:pPr>
            <a:endParaRPr lang="en-US" dirty="0"/>
          </a:p>
        </p:txBody>
      </p:sp>
    </p:spTree>
    <p:extLst>
      <p:ext uri="{BB962C8B-B14F-4D97-AF65-F5344CB8AC3E}">
        <p14:creationId xmlns:p14="http://schemas.microsoft.com/office/powerpoint/2010/main" val="504778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FC71-8352-1163-93AC-2089B8E74E24}"/>
              </a:ext>
            </a:extLst>
          </p:cNvPr>
          <p:cNvSpPr>
            <a:spLocks noGrp="1"/>
          </p:cNvSpPr>
          <p:nvPr>
            <p:ph type="title"/>
          </p:nvPr>
        </p:nvSpPr>
        <p:spPr/>
        <p:txBody>
          <a:bodyPr>
            <a:normAutofit fontScale="90000"/>
          </a:bodyPr>
          <a:lstStyle/>
          <a:p>
            <a:r>
              <a:rPr lang="en-US" dirty="0"/>
              <a:t>Operations is important</a:t>
            </a:r>
          </a:p>
        </p:txBody>
      </p:sp>
      <p:sp>
        <p:nvSpPr>
          <p:cNvPr id="3" name="Text Placeholder 2">
            <a:extLst>
              <a:ext uri="{FF2B5EF4-FFF2-40B4-BE49-F238E27FC236}">
                <a16:creationId xmlns:a16="http://schemas.microsoft.com/office/drawing/2014/main" id="{7817C72D-3B5C-C026-0B19-3B4AEEF8A4D2}"/>
              </a:ext>
            </a:extLst>
          </p:cNvPr>
          <p:cNvSpPr>
            <a:spLocks noGrp="1"/>
          </p:cNvSpPr>
          <p:nvPr>
            <p:ph type="body" idx="1"/>
          </p:nvPr>
        </p:nvSpPr>
        <p:spPr/>
        <p:txBody>
          <a:bodyPr/>
          <a:lstStyle/>
          <a:p>
            <a:r>
              <a:rPr lang="en-US" dirty="0"/>
              <a:t>But not at the expense of design</a:t>
            </a:r>
          </a:p>
          <a:p>
            <a:r>
              <a:rPr lang="en-US" dirty="0"/>
              <a:t>No perspective, no view from the bunker or trench</a:t>
            </a:r>
          </a:p>
          <a:p>
            <a:pPr lvl="1"/>
            <a:r>
              <a:rPr lang="en-US" dirty="0"/>
              <a:t>You are just trying to stay alive</a:t>
            </a:r>
          </a:p>
          <a:p>
            <a:r>
              <a:rPr lang="en-US" dirty="0"/>
              <a:t>And yet this happens all the time, still </a:t>
            </a:r>
          </a:p>
        </p:txBody>
      </p:sp>
      <p:sp>
        <p:nvSpPr>
          <p:cNvPr id="4" name="TextBox 3">
            <a:extLst>
              <a:ext uri="{FF2B5EF4-FFF2-40B4-BE49-F238E27FC236}">
                <a16:creationId xmlns:a16="http://schemas.microsoft.com/office/drawing/2014/main" id="{BAD204CF-240D-8678-A36F-0F044E4D8950}"/>
              </a:ext>
            </a:extLst>
          </p:cNvPr>
          <p:cNvSpPr txBox="1"/>
          <p:nvPr/>
        </p:nvSpPr>
        <p:spPr>
          <a:xfrm>
            <a:off x="463138" y="4394786"/>
            <a:ext cx="5100452" cy="307777"/>
          </a:xfrm>
          <a:prstGeom prst="rect">
            <a:avLst/>
          </a:prstGeom>
          <a:noFill/>
        </p:spPr>
        <p:txBody>
          <a:bodyPr wrap="square" rtlCol="0">
            <a:spAutoFit/>
          </a:bodyPr>
          <a:lstStyle/>
          <a:p>
            <a:r>
              <a:rPr lang="en-US" dirty="0">
                <a:solidFill>
                  <a:schemeClr val="bg1">
                    <a:lumMod val="50000"/>
                  </a:schemeClr>
                </a:solidFill>
              </a:rPr>
              <a:t>My beginning -  The network group when I joined</a:t>
            </a:r>
          </a:p>
        </p:txBody>
      </p:sp>
    </p:spTree>
    <p:extLst>
      <p:ext uri="{BB962C8B-B14F-4D97-AF65-F5344CB8AC3E}">
        <p14:creationId xmlns:p14="http://schemas.microsoft.com/office/powerpoint/2010/main" val="1695783656"/>
      </p:ext>
    </p:extLst>
  </p:cSld>
  <p:clrMapOvr>
    <a:masterClrMapping/>
  </p:clrMapOvr>
</p:sld>
</file>

<file path=ppt/theme/theme1.xml><?xml version="1.0" encoding="utf-8"?>
<a:theme xmlns:a="http://schemas.openxmlformats.org/drawingml/2006/main" name="NAF AC0">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12135</TotalTime>
  <Words>1579</Words>
  <Application>Microsoft Macintosh PowerPoint</Application>
  <PresentationFormat>On-screen Show (16:9)</PresentationFormat>
  <Paragraphs>190</Paragraphs>
  <Slides>30</Slides>
  <Notes>26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Space Mono</vt:lpstr>
      <vt:lpstr>Helvetica Neue</vt:lpstr>
      <vt:lpstr>NAF AC0</vt:lpstr>
      <vt:lpstr>Start at the Beginning</vt:lpstr>
      <vt:lpstr>The Networking Bottleneck</vt:lpstr>
      <vt:lpstr>The Challenge </vt:lpstr>
      <vt:lpstr>The power of naming</vt:lpstr>
      <vt:lpstr>Begin by asking better questions</vt:lpstr>
      <vt:lpstr>The dirty word</vt:lpstr>
      <vt:lpstr>…and so, we started without asking many of the right questions and without requirements</vt:lpstr>
      <vt:lpstr>Our Current Focus</vt:lpstr>
      <vt:lpstr>Operations is important</vt:lpstr>
      <vt:lpstr>Started in the middle</vt:lpstr>
      <vt:lpstr>We are here</vt:lpstr>
      <vt:lpstr>Full landscape is emerging</vt:lpstr>
      <vt:lpstr>Begin at the Beginning</vt:lpstr>
      <vt:lpstr>What if…</vt:lpstr>
      <vt:lpstr>The source of truth struggle </vt:lpstr>
      <vt:lpstr>Programmatically consumable design </vt:lpstr>
      <vt:lpstr>The delivery to operations chasm</vt:lpstr>
      <vt:lpstr>Begin by asking the right questions</vt:lpstr>
      <vt:lpstr>Example</vt:lpstr>
      <vt:lpstr>Conclusions</vt:lpstr>
      <vt:lpstr>Legs AND upper body</vt:lpstr>
      <vt:lpstr>New Beginning (Our 4 key questions)</vt:lpstr>
      <vt:lpstr>PowerPoint Presentation</vt:lpstr>
      <vt:lpstr>PowerPoint Presentation</vt:lpstr>
      <vt:lpstr>Distractions</vt:lpstr>
      <vt:lpstr>AutoCon</vt:lpstr>
      <vt:lpstr>Its time to differentiate</vt:lpstr>
      <vt:lpstr>PowerPoint Presentation</vt:lpstr>
      <vt:lpstr> Hodně štěstí a pevné zdraví!  Děkuju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Claudia de Luna</cp:lastModifiedBy>
  <cp:revision>90</cp:revision>
  <dcterms:modified xsi:type="dcterms:W3CDTF">2025-05-26T20:46:23Z</dcterms:modified>
</cp:coreProperties>
</file>